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31" r:id="rId3"/>
    <p:sldId id="270" r:id="rId4"/>
    <p:sldId id="330" r:id="rId5"/>
    <p:sldId id="357" r:id="rId6"/>
    <p:sldId id="272" r:id="rId7"/>
    <p:sldId id="308" r:id="rId8"/>
    <p:sldId id="309" r:id="rId9"/>
    <p:sldId id="310" r:id="rId10"/>
    <p:sldId id="336" r:id="rId11"/>
    <p:sldId id="340" r:id="rId12"/>
    <p:sldId id="337" r:id="rId13"/>
    <p:sldId id="355" r:id="rId14"/>
    <p:sldId id="338" r:id="rId15"/>
    <p:sldId id="341" r:id="rId16"/>
    <p:sldId id="342" r:id="rId17"/>
    <p:sldId id="343" r:id="rId18"/>
    <p:sldId id="278" r:id="rId19"/>
    <p:sldId id="358" r:id="rId20"/>
    <p:sldId id="315" r:id="rId21"/>
    <p:sldId id="363" r:id="rId22"/>
    <p:sldId id="314" r:id="rId23"/>
    <p:sldId id="325" r:id="rId24"/>
    <p:sldId id="346" r:id="rId25"/>
    <p:sldId id="347" r:id="rId26"/>
    <p:sldId id="348" r:id="rId27"/>
    <p:sldId id="349" r:id="rId28"/>
    <p:sldId id="350" r:id="rId29"/>
    <p:sldId id="352" r:id="rId30"/>
    <p:sldId id="364" r:id="rId31"/>
    <p:sldId id="359" r:id="rId32"/>
    <p:sldId id="360" r:id="rId33"/>
    <p:sldId id="361" r:id="rId34"/>
    <p:sldId id="362" r:id="rId35"/>
    <p:sldId id="353" r:id="rId36"/>
    <p:sldId id="365" r:id="rId37"/>
    <p:sldId id="366" r:id="rId38"/>
    <p:sldId id="367" r:id="rId39"/>
    <p:sldId id="374" r:id="rId40"/>
    <p:sldId id="371" r:id="rId41"/>
    <p:sldId id="368" r:id="rId42"/>
    <p:sldId id="370" r:id="rId43"/>
    <p:sldId id="285" r:id="rId44"/>
    <p:sldId id="318" r:id="rId45"/>
    <p:sldId id="323" r:id="rId46"/>
    <p:sldId id="369" r:id="rId47"/>
    <p:sldId id="373" r:id="rId48"/>
    <p:sldId id="29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1DFEDC-C7AF-1FFB-CA4E-E7014335E659}" name="홍성민" initials="홍" userId="홍성민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5F5F5"/>
    <a:srgbClr val="0F0348"/>
    <a:srgbClr val="FFE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1412" autoAdjust="0"/>
  </p:normalViewPr>
  <p:slideViewPr>
    <p:cSldViewPr snapToGrid="0">
      <p:cViewPr varScale="1">
        <p:scale>
          <a:sx n="104" d="100"/>
          <a:sy n="104" d="100"/>
        </p:scale>
        <p:origin x="7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962EA-3727-4696-9159-B7701D3B2BCC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91313-E173-4547-A479-4DCE489CE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7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313-E173-4547-A479-4DCE489CEF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792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313-E173-4547-A479-4DCE489CEF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29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313-E173-4547-A479-4DCE489CEF9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6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91313-E173-4547-A479-4DCE489CEF9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64D4B5-2207-A706-9131-1E845852D7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8EEBB6-59E9-89EF-1B9B-8C72967973A5}"/>
              </a:ext>
            </a:extLst>
          </p:cNvPr>
          <p:cNvSpPr/>
          <p:nvPr userDrawn="1"/>
        </p:nvSpPr>
        <p:spPr>
          <a:xfrm>
            <a:off x="-95250" y="3166200"/>
            <a:ext cx="12382500" cy="20916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B28991-8F41-A600-9185-8F3F613D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6200"/>
            <a:ext cx="9144000" cy="20916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AD865B-AA64-0DF7-9369-3462F4437211}"/>
              </a:ext>
            </a:extLst>
          </p:cNvPr>
          <p:cNvGrpSpPr/>
          <p:nvPr userDrawn="1"/>
        </p:nvGrpSpPr>
        <p:grpSpPr>
          <a:xfrm>
            <a:off x="86157" y="80169"/>
            <a:ext cx="12019686" cy="509588"/>
            <a:chOff x="86157" y="51594"/>
            <a:chExt cx="12019686" cy="509588"/>
          </a:xfrm>
        </p:grpSpPr>
        <p:grpSp>
          <p:nvGrpSpPr>
            <p:cNvPr id="11" name="그룹 1007">
              <a:extLst>
                <a:ext uri="{FF2B5EF4-FFF2-40B4-BE49-F238E27FC236}">
                  <a16:creationId xmlns:a16="http://schemas.microsoft.com/office/drawing/2014/main" id="{FE19C67A-147D-CED0-1A39-5FE471694896}"/>
                </a:ext>
              </a:extLst>
            </p:cNvPr>
            <p:cNvGrpSpPr/>
            <p:nvPr userDrawn="1"/>
          </p:nvGrpSpPr>
          <p:grpSpPr>
            <a:xfrm>
              <a:off x="86157" y="51594"/>
              <a:ext cx="1351685" cy="509588"/>
              <a:chOff x="445643" y="2159007"/>
              <a:chExt cx="1670587" cy="659039"/>
            </a:xfrm>
          </p:grpSpPr>
          <p:pic>
            <p:nvPicPr>
              <p:cNvPr id="12" name="Object 22">
                <a:extLst>
                  <a:ext uri="{FF2B5EF4-FFF2-40B4-BE49-F238E27FC236}">
                    <a16:creationId xmlns:a16="http://schemas.microsoft.com/office/drawing/2014/main" id="{6EAA5269-25E7-270C-8B65-A4FDFCFFD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5643" y="2159007"/>
                <a:ext cx="1670587" cy="659039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B77E917-45CE-9AEF-2603-A823938918B6}"/>
                </a:ext>
              </a:extLst>
            </p:cNvPr>
            <p:cNvGrpSpPr/>
            <p:nvPr userDrawn="1"/>
          </p:nvGrpSpPr>
          <p:grpSpPr>
            <a:xfrm>
              <a:off x="10410392" y="172979"/>
              <a:ext cx="1695451" cy="388203"/>
              <a:chOff x="8615361" y="4279048"/>
              <a:chExt cx="1695451" cy="388203"/>
            </a:xfrm>
          </p:grpSpPr>
          <p:grpSp>
            <p:nvGrpSpPr>
              <p:cNvPr id="20" name="그룹 1006">
                <a:extLst>
                  <a:ext uri="{FF2B5EF4-FFF2-40B4-BE49-F238E27FC236}">
                    <a16:creationId xmlns:a16="http://schemas.microsoft.com/office/drawing/2014/main" id="{AEB25DFD-9698-860F-364C-0D7168D2A7FB}"/>
                  </a:ext>
                </a:extLst>
              </p:cNvPr>
              <p:cNvGrpSpPr/>
              <p:nvPr userDrawn="1"/>
            </p:nvGrpSpPr>
            <p:grpSpPr>
              <a:xfrm>
                <a:off x="9005887" y="4350341"/>
                <a:ext cx="1304925" cy="316910"/>
                <a:chOff x="16086745" y="335394"/>
                <a:chExt cx="2000250" cy="485775"/>
              </a:xfrm>
            </p:grpSpPr>
            <p:pic>
              <p:nvPicPr>
                <p:cNvPr id="23" name="Object 19">
                  <a:extLst>
                    <a:ext uri="{FF2B5EF4-FFF2-40B4-BE49-F238E27FC236}">
                      <a16:creationId xmlns:a16="http://schemas.microsoft.com/office/drawing/2014/main" id="{4CC2B07F-B8B7-0E72-04D4-34993CFFE6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/>
                <a:srcRect l="1" t="14198" r="3300" b="15348"/>
                <a:stretch/>
              </p:blipFill>
              <p:spPr>
                <a:xfrm>
                  <a:off x="16086745" y="335394"/>
                  <a:ext cx="2000250" cy="485775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1005">
                <a:extLst>
                  <a:ext uri="{FF2B5EF4-FFF2-40B4-BE49-F238E27FC236}">
                    <a16:creationId xmlns:a16="http://schemas.microsoft.com/office/drawing/2014/main" id="{90782A75-2EF0-0B74-DFEF-C58E126B23E0}"/>
                  </a:ext>
                </a:extLst>
              </p:cNvPr>
              <p:cNvGrpSpPr/>
              <p:nvPr userDrawn="1"/>
            </p:nvGrpSpPr>
            <p:grpSpPr>
              <a:xfrm>
                <a:off x="8615361" y="4279048"/>
                <a:ext cx="476251" cy="331053"/>
                <a:chOff x="15231653" y="206048"/>
                <a:chExt cx="781051" cy="542926"/>
              </a:xfrm>
            </p:grpSpPr>
            <p:pic>
              <p:nvPicPr>
                <p:cNvPr id="22" name="Object 16">
                  <a:extLst>
                    <a:ext uri="{FF2B5EF4-FFF2-40B4-BE49-F238E27FC236}">
                      <a16:creationId xmlns:a16="http://schemas.microsoft.com/office/drawing/2014/main" id="{F41C4035-3496-AFB3-4725-95420AA392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l="10971" t="16861" r="6793" b="8736"/>
                <a:stretch/>
              </p:blipFill>
              <p:spPr>
                <a:xfrm>
                  <a:off x="15231653" y="206048"/>
                  <a:ext cx="781051" cy="54292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8069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98EB5-095F-107F-564E-67511340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96F708-691C-5BF6-B19B-81252AA52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25CC08-F320-80CA-2594-017708EA6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67B63-D269-5B23-2015-EE277A56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FA985-F74F-A049-965C-E6681612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9648A2-311B-EB41-E2BC-688CE15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69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58E90-40CB-42FA-2B0A-30FF3327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6156C3-C365-DFB6-D0DE-49D3F0523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7675" y="1114426"/>
            <a:ext cx="11296650" cy="52863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EDF82-ADD8-6DE0-A87C-1BF8B3C5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5C7F1-9D26-82A0-D798-E70F1584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B858AD-8045-05E1-12A3-7584E33B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634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E7B3F-252E-D625-646C-23112CAAE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5EEA19-A51C-08FF-BA70-7A014450B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4F2B8-C852-47DF-185C-869E6A3D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1368A-4611-1080-3DC5-289A730F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188F2-AC9B-F349-C242-69962574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65A1E-2464-FCE0-A5FB-56C09FAC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17501"/>
            <a:ext cx="11258549" cy="61595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A6D5822-B022-ED10-1448-C2F4F5BF5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725" y="1120775"/>
            <a:ext cx="11258550" cy="5213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>
              <a:defRPr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2pPr>
            <a:lvl3pPr>
              <a:defRPr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3pPr>
            <a:lvl4pPr>
              <a:defRPr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4pPr>
            <a:lvl5pPr>
              <a:defRPr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23950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E14596C-E71A-F274-E965-D8D6AD30F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34EB7E-7BA9-3B84-F257-B3EDF4CC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0" y="3028951"/>
            <a:ext cx="6896101" cy="12922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223702-3B18-A542-E0D5-87D8236C53B9}"/>
              </a:ext>
            </a:extLst>
          </p:cNvPr>
          <p:cNvCxnSpPr>
            <a:cxnSpLocks/>
          </p:cNvCxnSpPr>
          <p:nvPr userDrawn="1"/>
        </p:nvCxnSpPr>
        <p:spPr>
          <a:xfrm>
            <a:off x="3500438" y="4400550"/>
            <a:ext cx="5191125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78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E14596C-E71A-F274-E965-D8D6AD30F9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D4A95D-61CF-B11E-0E76-B23F315D5F9F}"/>
              </a:ext>
            </a:extLst>
          </p:cNvPr>
          <p:cNvSpPr>
            <a:spLocks/>
          </p:cNvSpPr>
          <p:nvPr userDrawn="1"/>
        </p:nvSpPr>
        <p:spPr>
          <a:xfrm>
            <a:off x="323850" y="342900"/>
            <a:ext cx="11534775" cy="6096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53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EA7E87-9C81-FD15-D168-517E4087FCF0}"/>
              </a:ext>
            </a:extLst>
          </p:cNvPr>
          <p:cNvSpPr>
            <a:spLocks/>
          </p:cNvSpPr>
          <p:nvPr userDrawn="1"/>
        </p:nvSpPr>
        <p:spPr>
          <a:xfrm>
            <a:off x="447675" y="1114426"/>
            <a:ext cx="11296650" cy="528636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3125C1-F620-7920-766E-C0455B3F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6"/>
            <a:ext cx="11296650" cy="50165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0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1AB1C-4B45-32F6-6483-F6AF842F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7E7189-2C1D-2D8A-B973-0E3B1D306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F07713-0D87-60EE-EC8C-03BE5D3F0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6BDFCF-568A-67C1-7CF2-4D4A2DB97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9E7ED1-D987-471E-B390-456573649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A8FB07-B725-CBEF-0164-1B1A78CA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CAC8CD-CAD6-ED24-BFA3-F718B508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69CE33-66A5-50D4-7216-B6DD98D0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2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15F0F-98D7-1766-17F0-79886A87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715976-EF1B-9791-751A-D6997F4C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726286-8179-8388-E4FE-28CBAD52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B6D01-A6FA-7B52-22DB-AC8992C3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3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87CD8D-702D-E717-6E0C-A0137B47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E050FD-50B0-1E3C-7600-423D4CA7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808E-4F23-AC07-4FB1-D06D0BC5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15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06D5E-EA01-BC3F-C1D6-0CBF0A64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3E112-B064-DD44-76AE-0853B6E22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E82A99-3925-4325-9879-19C675AEE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99ED3-9F07-2A3E-C9DA-6D19FDC5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0EF606-204D-4B9A-96AA-E1A7BD8CB687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0CEE59-8CB8-F6CA-E318-377EC2CE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39933-4094-A97C-A955-222E8943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3C1103-33FB-47C9-8CF3-4DABF9305C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8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FCBA568-2E10-3616-9A59-A954C60426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5D13C5-0D7C-F167-ECCB-5CEC6C4DD2B8}"/>
              </a:ext>
            </a:extLst>
          </p:cNvPr>
          <p:cNvSpPr/>
          <p:nvPr userDrawn="1"/>
        </p:nvSpPr>
        <p:spPr>
          <a:xfrm>
            <a:off x="219074" y="161926"/>
            <a:ext cx="11772901" cy="6419850"/>
          </a:xfrm>
          <a:prstGeom prst="rect">
            <a:avLst/>
          </a:prstGeom>
          <a:noFill/>
          <a:ln w="25400" cap="rnd" cmpd="dbl">
            <a:solidFill>
              <a:schemeClr val="tx1">
                <a:alpha val="9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08095F-13AD-EBD9-9869-F2DBDD9BD421}"/>
              </a:ext>
            </a:extLst>
          </p:cNvPr>
          <p:cNvCxnSpPr/>
          <p:nvPr userDrawn="1"/>
        </p:nvCxnSpPr>
        <p:spPr>
          <a:xfrm>
            <a:off x="447675" y="952500"/>
            <a:ext cx="11296650" cy="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B3927BCA-BED5-9FE2-BBE1-83199A91FA18}"/>
              </a:ext>
            </a:extLst>
          </p:cNvPr>
          <p:cNvSpPr txBox="1">
            <a:spLocks/>
          </p:cNvSpPr>
          <p:nvPr userDrawn="1"/>
        </p:nvSpPr>
        <p:spPr>
          <a:xfrm>
            <a:off x="447675" y="365125"/>
            <a:ext cx="10906125" cy="4540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665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경기천년제목 Light" panose="02020403020101020101" pitchFamily="18" charset="-127"/>
          <a:ea typeface="경기천년제목 Light" panose="020204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56978/openapi.do?recommendDataYn=Y" TargetMode="External"/><Relationship Id="rId2" Type="http://schemas.openxmlformats.org/officeDocument/2006/relationships/hyperlink" Target="https://ebid.lh.or.kr/ebid.et.tp.cmd.BidsrvcsDetailListCmd.dev?bidNum=2102540&amp;bidDegree=00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57C55-04ED-34AB-4F5A-70B18AFB8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76587"/>
            <a:ext cx="9144000" cy="2090737"/>
          </a:xfrm>
        </p:spPr>
        <p:txBody>
          <a:bodyPr anchor="ctr">
            <a:normAutofit/>
          </a:bodyPr>
          <a:lstStyle/>
          <a:p>
            <a:r>
              <a:rPr lang="ko-KR" altLang="en-US" sz="5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 </a:t>
            </a:r>
            <a:r>
              <a:rPr lang="ko-KR" altLang="en-US" sz="5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활성화</a:t>
            </a:r>
            <a:r>
              <a:rPr lang="ko-KR" altLang="en-US" sz="5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</a:t>
            </a:r>
            <a:r>
              <a:rPr lang="ko-KR" altLang="en-US" sz="5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5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위한</a:t>
            </a:r>
            <a:br>
              <a:rPr lang="en-US" altLang="ko-KR" sz="5400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sz="5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쇠퇴현황 시각화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692488-C77F-62E3-7FDC-1BC6A4751AE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96500" y="6392863"/>
            <a:ext cx="2409825" cy="5603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팀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 좋은 날</a:t>
            </a:r>
          </a:p>
        </p:txBody>
      </p:sp>
    </p:spTree>
    <p:extLst>
      <p:ext uri="{BB962C8B-B14F-4D97-AF65-F5344CB8AC3E}">
        <p14:creationId xmlns:p14="http://schemas.microsoft.com/office/powerpoint/2010/main" val="3059518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사회적 현황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주민등록인구</a:t>
            </a:r>
          </a:p>
        </p:txBody>
      </p:sp>
      <p:pic>
        <p:nvPicPr>
          <p:cNvPr id="6" name="내용 개체 틀 5" descr="지도이(가) 표시된 사진&#10;&#10;자동 생성된 설명">
            <a:extLst>
              <a:ext uri="{FF2B5EF4-FFF2-40B4-BE49-F238E27FC236}">
                <a16:creationId xmlns:a16="http://schemas.microsoft.com/office/drawing/2014/main" id="{30BB515A-F5BE-7DE3-3C9D-6568FEE64910}"/>
              </a:ext>
            </a:extLst>
          </p:cNvPr>
          <p:cNvPicPr>
            <a:picLocks noGrp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t="3604" r="30369" b="3549"/>
          <a:stretch/>
        </p:blipFill>
        <p:spPr>
          <a:xfrm>
            <a:off x="1523736" y="1177878"/>
            <a:ext cx="3929108" cy="3492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4AF118-283F-80E3-3573-0DBA2256DB5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3449" r="28372" b="3449"/>
          <a:stretch/>
        </p:blipFill>
        <p:spPr>
          <a:xfrm>
            <a:off x="6614484" y="1177878"/>
            <a:ext cx="3929108" cy="349254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C54C0C97-410F-D4ED-42DB-B6AC6EB6134C}"/>
              </a:ext>
            </a:extLst>
          </p:cNvPr>
          <p:cNvSpPr txBox="1">
            <a:spLocks/>
          </p:cNvSpPr>
          <p:nvPr/>
        </p:nvSpPr>
        <p:spPr>
          <a:xfrm>
            <a:off x="2059206" y="4800302"/>
            <a:ext cx="4096017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2018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주민등록인구 현황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5A0BF01-64C0-289C-40B8-343DADFAF096}"/>
              </a:ext>
            </a:extLst>
          </p:cNvPr>
          <p:cNvSpPr txBox="1">
            <a:spLocks/>
          </p:cNvSpPr>
          <p:nvPr/>
        </p:nvSpPr>
        <p:spPr>
          <a:xfrm>
            <a:off x="7257084" y="4800302"/>
            <a:ext cx="4096017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2021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주민등록인구 현황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7755D-2418-3EAC-B326-466C97207586}"/>
              </a:ext>
            </a:extLst>
          </p:cNvPr>
          <p:cNvSpPr/>
          <p:nvPr/>
        </p:nvSpPr>
        <p:spPr>
          <a:xfrm>
            <a:off x="838899" y="5250611"/>
            <a:ext cx="10514202" cy="1140617"/>
          </a:xfrm>
          <a:prstGeom prst="rect">
            <a:avLst/>
          </a:prstGeom>
          <a:solidFill>
            <a:schemeClr val="tx1">
              <a:lumMod val="8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년과 비교해보았을 때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2021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연수구 전체의 인구는 증가하였다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법정동별로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파악해보면 </a:t>
            </a:r>
            <a:r>
              <a:rPr lang="ko-KR" altLang="en-US" sz="1400" b="0" i="0" u="none" strike="noStrike" dirty="0">
                <a:solidFill>
                  <a:srgbClr val="C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신도시인 송도동과 원도심의 동춘동을 제외한 다른 지역들은 감소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하고 있음을 확인할 수 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특히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C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송도동</a:t>
            </a:r>
            <a:r>
              <a:rPr lang="en-US" altLang="ko-KR" sz="1400" b="0" i="0" u="none" strike="noStrike" dirty="0">
                <a:solidFill>
                  <a:srgbClr val="C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(52,620</a:t>
            </a:r>
            <a:r>
              <a:rPr lang="ko-KR" altLang="en-US" sz="1400" b="0" i="0" u="none" strike="noStrike" dirty="0">
                <a:solidFill>
                  <a:srgbClr val="C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lang="en-US" altLang="ko-KR" sz="1400" b="0" i="0" u="none" strike="noStrike" dirty="0">
                <a:solidFill>
                  <a:srgbClr val="C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solidFill>
                  <a:srgbClr val="C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</a:t>
            </a:r>
            <a:r>
              <a:rPr lang="ko-KR" altLang="en-US" sz="1400" b="0" i="0" u="none" strike="noStrike" dirty="0">
                <a:solidFill>
                  <a:srgbClr val="C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원도심에 비해 큰 폭으로 증가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한 것을 보아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인구증가는 송도동의 영향을 많이 받고 있음을 알 수 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b="0" i="0" u="none" strike="noStrike" dirty="0">
              <a:solidFill>
                <a:srgbClr val="000000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1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사회적 현황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주민등록인구</a:t>
            </a:r>
          </a:p>
        </p:txBody>
      </p:sp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7F742466-47DF-E4ED-543D-3B4C8FC7A946}"/>
              </a:ext>
            </a:extLst>
          </p:cNvPr>
          <p:cNvSpPr/>
          <p:nvPr/>
        </p:nvSpPr>
        <p:spPr>
          <a:xfrm rot="10800000" flipH="1">
            <a:off x="1950098" y="2966718"/>
            <a:ext cx="961054" cy="923732"/>
          </a:xfrm>
          <a:prstGeom prst="bentArrow">
            <a:avLst>
              <a:gd name="adj1" fmla="val 14520"/>
              <a:gd name="adj2" fmla="val 17467"/>
              <a:gd name="adj3" fmla="val 25000"/>
              <a:gd name="adj4" fmla="val 607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6C26C978-94B7-11EF-EE59-54BA79990C7B}"/>
              </a:ext>
            </a:extLst>
          </p:cNvPr>
          <p:cNvSpPr/>
          <p:nvPr/>
        </p:nvSpPr>
        <p:spPr>
          <a:xfrm rot="5400000">
            <a:off x="9296402" y="1772194"/>
            <a:ext cx="961054" cy="923732"/>
          </a:xfrm>
          <a:prstGeom prst="bentArrow">
            <a:avLst>
              <a:gd name="adj1" fmla="val 14520"/>
              <a:gd name="adj2" fmla="val 17467"/>
              <a:gd name="adj3" fmla="val 25000"/>
              <a:gd name="adj4" fmla="val 607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42F84-7C00-4364-2FD3-96B4EDB18D1A}"/>
              </a:ext>
            </a:extLst>
          </p:cNvPr>
          <p:cNvSpPr txBox="1"/>
          <p:nvPr/>
        </p:nvSpPr>
        <p:spPr>
          <a:xfrm>
            <a:off x="466724" y="4805213"/>
            <a:ext cx="11258548" cy="153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노년층 인구의 비율은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신도시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32%,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67%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2021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신도시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31%,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69%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로 증가한 것을 볼 수 있으며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이는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신도시보다 원도심에 노년층 인구가 비교적 많이 분포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하고 있다는 것으로 해석할 수 있다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4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노년층과는 달리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아동청소년 인구는 원도심보다 신도시에 약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1.5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배 가량 더 분포하고 있는 걸로 보아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연수구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대부분의 노년층은  원도심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아동청소년층은 신도시에 분포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하고 있다고 할 수 있다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814D37-3D0A-F87C-DC50-88A17FCF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119452"/>
            <a:ext cx="8615367" cy="172627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7F23066-8D9C-F5B7-EFD0-BFAD846D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05" y="2976185"/>
            <a:ext cx="8615367" cy="17037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23AFCF-C950-C92B-F240-8D4D896B91BE}"/>
              </a:ext>
            </a:extLst>
          </p:cNvPr>
          <p:cNvSpPr txBox="1"/>
          <p:nvPr/>
        </p:nvSpPr>
        <p:spPr>
          <a:xfrm>
            <a:off x="466724" y="3428584"/>
            <a:ext cx="1751203" cy="7073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노년층인구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z="14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17,668</a:t>
            </a:r>
            <a:r>
              <a:rPr lang="ko-KR" altLang="en-US" sz="1400" dirty="0">
                <a:solidFill>
                  <a:srgbClr val="FFFF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177849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737D44-127B-B181-9FA3-B61D78C40C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6725" y="1139394"/>
            <a:ext cx="4200523" cy="5202452"/>
          </a:xfrm>
          <a:prstGeom prst="rect">
            <a:avLst/>
          </a:prstGeom>
          <a:solidFill>
            <a:srgbClr val="0F0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·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사회적 현황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세대 수 및 독거노인 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2C9E16-1892-BFFB-35FC-114BB93C6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8"/>
          <a:stretch/>
        </p:blipFill>
        <p:spPr>
          <a:xfrm>
            <a:off x="466724" y="1139394"/>
            <a:ext cx="4200524" cy="2392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0D49E-E558-20AC-76D9-901292818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2"/>
          <a:stretch/>
        </p:blipFill>
        <p:spPr>
          <a:xfrm>
            <a:off x="466724" y="3949738"/>
            <a:ext cx="4200524" cy="239210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D184862-5832-F04A-A6B6-62D3F758A4C3}"/>
              </a:ext>
            </a:extLst>
          </p:cNvPr>
          <p:cNvSpPr txBox="1">
            <a:spLocks/>
          </p:cNvSpPr>
          <p:nvPr/>
        </p:nvSpPr>
        <p:spPr>
          <a:xfrm>
            <a:off x="466724" y="1139394"/>
            <a:ext cx="4096017" cy="45030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2018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1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및 독거노인 현황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65950-E3A7-C294-7E58-C65DA9FC37BB}"/>
              </a:ext>
            </a:extLst>
          </p:cNvPr>
          <p:cNvSpPr txBox="1"/>
          <p:nvPr/>
        </p:nvSpPr>
        <p:spPr>
          <a:xfrm>
            <a:off x="5019675" y="3230962"/>
            <a:ext cx="6705598" cy="301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독거노인 수는 계속적인 증가추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세를 보이고 있으며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독거노인 비율 또한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모든 법정동에서 증가하고 있다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특히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신도시인 송도동과 원도심의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동춘동을 제외한 다른 지역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에서는 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2%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이상의 증가폭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보인다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171450" indent="-1714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비율도 모든 지역이 동일하게 증가 추세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를 보이며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청학동과 연수동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선학동의 순서로 그 수가 높다는 것을 확인할 수 있다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171450" indent="-1714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송도동의 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비율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(6%)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은 독거노인비율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(0.3%)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 비해 많이 증가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하였다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송도동의 인구 특성을 고려해 본다면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청장년층의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증가분이 노년층보다 높다는 것으로 해석해 볼 수 있다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0C755E5-DF77-EE48-CE3B-59A643F271D4}"/>
              </a:ext>
            </a:extLst>
          </p:cNvPr>
          <p:cNvSpPr txBox="1">
            <a:spLocks/>
          </p:cNvSpPr>
          <p:nvPr/>
        </p:nvSpPr>
        <p:spPr>
          <a:xfrm>
            <a:off x="518977" y="3599868"/>
            <a:ext cx="4096017" cy="45030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2021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1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및 독거노인 현황 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1D7A98-A379-656E-6F98-AC202528D59D}"/>
              </a:ext>
            </a:extLst>
          </p:cNvPr>
          <p:cNvSpPr/>
          <p:nvPr/>
        </p:nvSpPr>
        <p:spPr>
          <a:xfrm>
            <a:off x="5743573" y="1504950"/>
            <a:ext cx="5257801" cy="1428749"/>
          </a:xfrm>
          <a:prstGeom prst="rect">
            <a:avLst/>
          </a:prstGeom>
          <a:solidFill>
            <a:schemeClr val="tx1">
              <a:lumMod val="8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독거노인 비율 </a:t>
            </a: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(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독거노인 수 </a:t>
            </a: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세대 수</a:t>
            </a: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* 100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- 1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비율 </a:t>
            </a: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(1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 세대 수 </a:t>
            </a: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전체 세대 수</a:t>
            </a: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* 100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F3D91-5A1B-F44C-0CA9-F0B8C58F4C74}"/>
              </a:ext>
            </a:extLst>
          </p:cNvPr>
          <p:cNvSpPr txBox="1"/>
          <p:nvPr/>
        </p:nvSpPr>
        <p:spPr>
          <a:xfrm>
            <a:off x="2318436" y="1439309"/>
            <a:ext cx="2525025" cy="3007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</a:t>
            </a:r>
            <a:r>
              <a:rPr lang="en-US" altLang="ko-KR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연수</a:t>
            </a:r>
            <a:r>
              <a:rPr lang="en-US" altLang="ko-KR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청학</a:t>
            </a:r>
            <a:r>
              <a:rPr lang="en-US" altLang="ko-KR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옥련</a:t>
            </a:r>
            <a:r>
              <a:rPr lang="en-US" altLang="ko-KR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동춘</a:t>
            </a:r>
            <a:r>
              <a:rPr lang="en-US" altLang="ko-KR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선학</a:t>
            </a:r>
          </a:p>
        </p:txBody>
      </p:sp>
    </p:spTree>
    <p:extLst>
      <p:ext uri="{BB962C8B-B14F-4D97-AF65-F5344CB8AC3E}">
        <p14:creationId xmlns:p14="http://schemas.microsoft.com/office/powerpoint/2010/main" val="388739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1AA6F-2DD1-2074-6F85-D9F0BFD6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상권 현황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0ABCDE-1C53-8B51-84E2-946BF690A5D9}"/>
              </a:ext>
            </a:extLst>
          </p:cNvPr>
          <p:cNvGrpSpPr/>
          <p:nvPr/>
        </p:nvGrpSpPr>
        <p:grpSpPr>
          <a:xfrm>
            <a:off x="1099686" y="4506649"/>
            <a:ext cx="4089728" cy="1524545"/>
            <a:chOff x="653536" y="1181100"/>
            <a:chExt cx="4251839" cy="1695450"/>
          </a:xfrm>
          <a:solidFill>
            <a:schemeClr val="tx1">
              <a:alpha val="70000"/>
            </a:schemeClr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DBF52F-7FDF-0608-6010-3812B195FDCE}"/>
                </a:ext>
              </a:extLst>
            </p:cNvPr>
            <p:cNvSpPr>
              <a:spLocks/>
            </p:cNvSpPr>
            <p:nvPr/>
          </p:nvSpPr>
          <p:spPr>
            <a:xfrm>
              <a:off x="653536" y="1181100"/>
              <a:ext cx="4251839" cy="1695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2B08912-8EA1-DBD3-5CD5-67E8A36DA949}"/>
                </a:ext>
              </a:extLst>
            </p:cNvPr>
            <p:cNvSpPr/>
            <p:nvPr/>
          </p:nvSpPr>
          <p:spPr>
            <a:xfrm>
              <a:off x="653536" y="1724123"/>
              <a:ext cx="1706131" cy="10531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창업 </a:t>
              </a:r>
              <a:r>
                <a:rPr lang="en-US" altLang="ko-KR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: 2446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폐업 </a:t>
              </a:r>
              <a:r>
                <a:rPr lang="en-US" altLang="ko-KR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: 1457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19AA0B-4DD8-351A-9878-5CD60C0FF1FD}"/>
                </a:ext>
              </a:extLst>
            </p:cNvPr>
            <p:cNvSpPr txBox="1"/>
            <p:nvPr/>
          </p:nvSpPr>
          <p:spPr>
            <a:xfrm>
              <a:off x="1642095" y="1248204"/>
              <a:ext cx="1820939" cy="33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 </a:t>
              </a:r>
              <a:r>
                <a:rPr lang="ko-KR" altLang="en-US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연수구 상권 변화 </a:t>
              </a:r>
              <a:r>
                <a:rPr lang="en-US" altLang="ko-KR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&gt;</a:t>
              </a:r>
              <a:endPara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FBDEBC-0790-4FFB-D3DD-4717DC6608AD}"/>
                </a:ext>
              </a:extLst>
            </p:cNvPr>
            <p:cNvSpPr/>
            <p:nvPr/>
          </p:nvSpPr>
          <p:spPr>
            <a:xfrm>
              <a:off x="3199244" y="1724123"/>
              <a:ext cx="1706131" cy="10531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창업 </a:t>
              </a:r>
              <a:r>
                <a:rPr lang="en-US" altLang="ko-KR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: 3993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폐업 </a:t>
              </a:r>
              <a:r>
                <a:rPr lang="en-US" altLang="ko-KR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: 1695</a:t>
              </a: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0AAF62AE-EE31-8F81-5B1C-D3012BEDEB58}"/>
                </a:ext>
              </a:extLst>
            </p:cNvPr>
            <p:cNvSpPr/>
            <p:nvPr/>
          </p:nvSpPr>
          <p:spPr>
            <a:xfrm>
              <a:off x="2552565" y="2033941"/>
              <a:ext cx="453782" cy="433516"/>
            </a:xfrm>
            <a:prstGeom prst="rightArrow">
              <a:avLst>
                <a:gd name="adj1" fmla="val 42138"/>
                <a:gd name="adj2" fmla="val 4406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4204A4-1508-37B4-01E0-56CF03C8F36C}"/>
                </a:ext>
              </a:extLst>
            </p:cNvPr>
            <p:cNvSpPr txBox="1"/>
            <p:nvPr/>
          </p:nvSpPr>
          <p:spPr>
            <a:xfrm>
              <a:off x="1175504" y="1645685"/>
              <a:ext cx="7296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highlight>
                    <a:srgbClr val="FFECAF"/>
                  </a:highlight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2018</a:t>
              </a:r>
              <a:r>
                <a:rPr lang="ko-KR" altLang="en-US" sz="1400" dirty="0">
                  <a:solidFill>
                    <a:schemeClr val="bg1"/>
                  </a:solidFill>
                  <a:highlight>
                    <a:srgbClr val="FFECAF"/>
                  </a:highlight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4C8A7D-5572-B079-179D-3AFDB3FF028F}"/>
                </a:ext>
              </a:extLst>
            </p:cNvPr>
            <p:cNvSpPr txBox="1"/>
            <p:nvPr/>
          </p:nvSpPr>
          <p:spPr>
            <a:xfrm>
              <a:off x="3755257" y="1645685"/>
              <a:ext cx="7296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highlight>
                    <a:srgbClr val="FFECAF"/>
                  </a:highlight>
                  <a:latin typeface="휴먼모음T" panose="02030504000101010101" pitchFamily="18" charset="-127"/>
                  <a:ea typeface="휴먼모음T" panose="02030504000101010101" pitchFamily="18" charset="-127"/>
                </a:rPr>
                <a:t>2021</a:t>
              </a:r>
              <a:r>
                <a:rPr lang="ko-KR" altLang="en-US" sz="1400" dirty="0">
                  <a:solidFill>
                    <a:schemeClr val="bg1"/>
                  </a:solidFill>
                  <a:highlight>
                    <a:srgbClr val="FFECAF"/>
                  </a:highlight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85DAF34-B892-7C07-F329-5708CCA14739}"/>
              </a:ext>
            </a:extLst>
          </p:cNvPr>
          <p:cNvSpPr txBox="1"/>
          <p:nvPr/>
        </p:nvSpPr>
        <p:spPr>
          <a:xfrm>
            <a:off x="5581594" y="4084269"/>
            <a:ext cx="6238931" cy="218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년을 기준으로 원도심의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옥련동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청학동을 제외한 모든 지역에서 창업 업체보다 폐업 업체가 더 많이 증가했다는 것을 확인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2019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년에는 선학동을 제외한 모든 지역의 폐점 업체와 창업 업체가 전년 대비 모두 증가하였다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특히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송도동은 모든 연도에서 창업율과 폐점율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 원도심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에 비해 높은 증가폭을 보이며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다른 동에 비해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인구비율도 높은 만큼 신도시의 상권이 원도심의 상권보다 활성화되어 있다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는 것을 알 수 있다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2ADF12-0AFB-BC1F-4EE1-2F1E6D6970E5}"/>
              </a:ext>
            </a:extLst>
          </p:cNvPr>
          <p:cNvGrpSpPr/>
          <p:nvPr/>
        </p:nvGrpSpPr>
        <p:grpSpPr>
          <a:xfrm>
            <a:off x="1099686" y="1097294"/>
            <a:ext cx="9992623" cy="2910059"/>
            <a:chOff x="1099689" y="1132190"/>
            <a:chExt cx="9992623" cy="2910059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E2DBA156-3FF8-6674-1011-A72279C337DB}"/>
                </a:ext>
              </a:extLst>
            </p:cNvPr>
            <p:cNvSpPr/>
            <p:nvPr/>
          </p:nvSpPr>
          <p:spPr>
            <a:xfrm>
              <a:off x="5731157" y="2542204"/>
              <a:ext cx="729687" cy="433516"/>
            </a:xfrm>
            <a:prstGeom prst="rightArrow">
              <a:avLst>
                <a:gd name="adj1" fmla="val 42138"/>
                <a:gd name="adj2" fmla="val 4406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85D60B7-FB96-0694-0968-196F8316FDB5}"/>
                </a:ext>
              </a:extLst>
            </p:cNvPr>
            <p:cNvGrpSpPr/>
            <p:nvPr/>
          </p:nvGrpSpPr>
          <p:grpSpPr>
            <a:xfrm>
              <a:off x="1099689" y="1132190"/>
              <a:ext cx="4251838" cy="2892533"/>
              <a:chOff x="669670" y="1253609"/>
              <a:chExt cx="4251838" cy="2892533"/>
            </a:xfrm>
          </p:grpSpPr>
          <p:pic>
            <p:nvPicPr>
              <p:cNvPr id="7" name="그림 6" descr="텍스트, 모니터, 화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AFD2813C-7A2E-3CC0-BEF4-268D5CF13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8" t="35245" r="1873"/>
              <a:stretch/>
            </p:blipFill>
            <p:spPr>
              <a:xfrm>
                <a:off x="669670" y="1558933"/>
                <a:ext cx="4251838" cy="258720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619032-FB14-BC46-6A6A-1261D890A2A5}"/>
                  </a:ext>
                </a:extLst>
              </p:cNvPr>
              <p:cNvSpPr txBox="1"/>
              <p:nvPr/>
            </p:nvSpPr>
            <p:spPr>
              <a:xfrm>
                <a:off x="2182280" y="1253609"/>
                <a:ext cx="1226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&lt; 2019</a:t>
                </a:r>
                <a:r>
                  <a:rPr lang="ko-KR" altLang="en-US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년 </a:t>
                </a:r>
                <a:r>
                  <a:rPr lang="en-US" altLang="ko-KR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&gt; </a:t>
                </a:r>
                <a:endPara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6F47C07-7922-9F5D-4900-CFE619CC499B}"/>
                </a:ext>
              </a:extLst>
            </p:cNvPr>
            <p:cNvGrpSpPr/>
            <p:nvPr/>
          </p:nvGrpSpPr>
          <p:grpSpPr>
            <a:xfrm>
              <a:off x="6840474" y="1132190"/>
              <a:ext cx="4251838" cy="2910059"/>
              <a:chOff x="6500824" y="1253609"/>
              <a:chExt cx="4251838" cy="2910059"/>
            </a:xfrm>
          </p:grpSpPr>
          <p:pic>
            <p:nvPicPr>
              <p:cNvPr id="5" name="내용 개체 틀 4" descr="텍스트, 모니터, 스크린샷, 화면이(가) 표시된 사진&#10;&#10;자동 생성된 설명">
                <a:extLst>
                  <a:ext uri="{FF2B5EF4-FFF2-40B4-BE49-F238E27FC236}">
                    <a16:creationId xmlns:a16="http://schemas.microsoft.com/office/drawing/2014/main" id="{BCC2EEFD-056C-7274-A42E-2E1B2F91CEF5}"/>
                  </a:ext>
                </a:extLst>
              </p:cNvPr>
              <p:cNvPicPr>
                <a:picLocks noGrp="1" noChangeAspect="1"/>
              </p:cNvPicPr>
              <p:nvPr>
                <p:ph sz="half" idx="1"/>
              </p:nvPr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814" b="907"/>
              <a:stretch/>
            </p:blipFill>
            <p:spPr>
              <a:xfrm>
                <a:off x="6500824" y="1576459"/>
                <a:ext cx="4251838" cy="2587209"/>
              </a:xfr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56B0B-A0F2-FA51-924B-701E13345F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5645" y="1253609"/>
                <a:ext cx="1226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&lt; 2021</a:t>
                </a:r>
                <a:r>
                  <a:rPr lang="ko-KR" altLang="en-US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년 </a:t>
                </a:r>
                <a:r>
                  <a:rPr lang="en-US" altLang="ko-KR" sz="14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&gt; </a:t>
                </a:r>
                <a:endPara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96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거래 현황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주택 매매</a:t>
            </a:r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74E26D5E-4144-AF4F-94DC-D8A14C2E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1" t="2728" r="17242" b="3449"/>
          <a:stretch/>
        </p:blipFill>
        <p:spPr bwMode="auto">
          <a:xfrm>
            <a:off x="890428" y="1106885"/>
            <a:ext cx="2629662" cy="23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8CBCCD02-BEF5-DA99-BA39-F77D229B5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1" t="2447" r="16259" b="2117"/>
          <a:stretch/>
        </p:blipFill>
        <p:spPr bwMode="auto">
          <a:xfrm>
            <a:off x="3520090" y="1106885"/>
            <a:ext cx="2661633" cy="23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44CA12DF-3E7F-D01B-19DC-0F87686C0A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0" t="3023" r="17341" b="2954"/>
          <a:stretch/>
        </p:blipFill>
        <p:spPr bwMode="auto">
          <a:xfrm>
            <a:off x="890428" y="3460398"/>
            <a:ext cx="2629662" cy="24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>
            <a:extLst>
              <a:ext uri="{FF2B5EF4-FFF2-40B4-BE49-F238E27FC236}">
                <a16:creationId xmlns:a16="http://schemas.microsoft.com/office/drawing/2014/main" id="{4BD0C625-654A-E35E-44E7-88E417B217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5" t="1724" r="17668" b="3596"/>
          <a:stretch/>
        </p:blipFill>
        <p:spPr bwMode="auto">
          <a:xfrm>
            <a:off x="3520090" y="3460398"/>
            <a:ext cx="2661633" cy="24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8AAEE7B-391E-A6EE-E145-DB48469922EC}"/>
              </a:ext>
            </a:extLst>
          </p:cNvPr>
          <p:cNvSpPr txBox="1">
            <a:spLocks/>
          </p:cNvSpPr>
          <p:nvPr/>
        </p:nvSpPr>
        <p:spPr>
          <a:xfrm>
            <a:off x="890428" y="1160180"/>
            <a:ext cx="1878259" cy="4244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1F8913B-3A9C-163F-8305-A5DCB6EB0499}"/>
              </a:ext>
            </a:extLst>
          </p:cNvPr>
          <p:cNvSpPr txBox="1">
            <a:spLocks/>
          </p:cNvSpPr>
          <p:nvPr/>
        </p:nvSpPr>
        <p:spPr>
          <a:xfrm>
            <a:off x="890428" y="3523658"/>
            <a:ext cx="1878259" cy="4244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2020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BE933E7-1600-6F65-7953-75DD6A45FD60}"/>
              </a:ext>
            </a:extLst>
          </p:cNvPr>
          <p:cNvSpPr txBox="1">
            <a:spLocks/>
          </p:cNvSpPr>
          <p:nvPr/>
        </p:nvSpPr>
        <p:spPr>
          <a:xfrm>
            <a:off x="3520090" y="1101964"/>
            <a:ext cx="1878259" cy="4244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2019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7588DA8-0B3E-A3AD-7EDD-153A247F8259}"/>
              </a:ext>
            </a:extLst>
          </p:cNvPr>
          <p:cNvSpPr txBox="1">
            <a:spLocks/>
          </p:cNvSpPr>
          <p:nvPr/>
        </p:nvSpPr>
        <p:spPr>
          <a:xfrm>
            <a:off x="3520089" y="3523658"/>
            <a:ext cx="1878259" cy="4244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2B13932-1592-4D72-6C83-BF9E797EE301}"/>
              </a:ext>
            </a:extLst>
          </p:cNvPr>
          <p:cNvSpPr txBox="1">
            <a:spLocks/>
          </p:cNvSpPr>
          <p:nvPr/>
        </p:nvSpPr>
        <p:spPr>
          <a:xfrm>
            <a:off x="1711790" y="6050515"/>
            <a:ext cx="3273698" cy="25328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주택 평균 매매가 현황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840118-7E81-A2B3-66CC-2628A852972F}"/>
              </a:ext>
            </a:extLst>
          </p:cNvPr>
          <p:cNvSpPr/>
          <p:nvPr/>
        </p:nvSpPr>
        <p:spPr>
          <a:xfrm>
            <a:off x="6792100" y="1351333"/>
            <a:ext cx="4608540" cy="615950"/>
          </a:xfrm>
          <a:prstGeom prst="rect">
            <a:avLst/>
          </a:prstGeom>
          <a:solidFill>
            <a:schemeClr val="tx1">
              <a:lumMod val="8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1㎡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당 평균 매매가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=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매매가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전용면적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98F4675D-6E1B-C1A5-4939-F3ECDD8F2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06477"/>
              </p:ext>
            </p:extLst>
          </p:nvPr>
        </p:nvGraphicFramePr>
        <p:xfrm>
          <a:off x="6467469" y="2293144"/>
          <a:ext cx="5257800" cy="36028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7290144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802544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207666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4966218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01744085"/>
                    </a:ext>
                  </a:extLst>
                </a:gridCol>
              </a:tblGrid>
              <a:tr h="40897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2019</a:t>
                      </a:r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665807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옥련동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293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285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321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362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39429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선학동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269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257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274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312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969085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연수동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337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313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347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452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55886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청학동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238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277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18976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동춘동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326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321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361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504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34943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송도동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541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571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663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742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80756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56D4E20-836B-DDDF-F437-B18371D962F2}"/>
              </a:ext>
            </a:extLst>
          </p:cNvPr>
          <p:cNvSpPr txBox="1"/>
          <p:nvPr/>
        </p:nvSpPr>
        <p:spPr>
          <a:xfrm>
            <a:off x="6467469" y="5960230"/>
            <a:ext cx="1808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단위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70640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거래 현황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주택 매매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DB725-DC4D-EF8A-5E1F-F391ED84B619}"/>
              </a:ext>
            </a:extLst>
          </p:cNvPr>
          <p:cNvSpPr txBox="1"/>
          <p:nvPr/>
        </p:nvSpPr>
        <p:spPr>
          <a:xfrm>
            <a:off x="790576" y="4410601"/>
            <a:ext cx="10610849" cy="17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동의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매매가는 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사이 매년 증가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하였으며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가격대가 원도심에 비해 높고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거래량도 많다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도심 지역은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년에서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2019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사이 매매가가 하락한 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2020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년부터 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년에 매매가가 상승하였다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아파트는 모든 지역에 분포하고 있으며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연립 다세대 주택은 원도심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오피스텔은 송도동에 많이 분포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하고 있다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또한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송도동에 신축 고층 아파트의 다수가 분포한다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B88CF2-F67F-F230-AD78-820BD1882E85}"/>
              </a:ext>
            </a:extLst>
          </p:cNvPr>
          <p:cNvGrpSpPr/>
          <p:nvPr/>
        </p:nvGrpSpPr>
        <p:grpSpPr>
          <a:xfrm>
            <a:off x="638176" y="1401179"/>
            <a:ext cx="5705475" cy="2541693"/>
            <a:chOff x="638176" y="1263236"/>
            <a:chExt cx="5705475" cy="2541693"/>
          </a:xfrm>
        </p:grpSpPr>
        <p:pic>
          <p:nvPicPr>
            <p:cNvPr id="5122" name="Picture 2" descr="텍스트, 점수판이(가) 표시된 사진&#10;&#10;자동 생성된 설명">
              <a:extLst>
                <a:ext uri="{FF2B5EF4-FFF2-40B4-BE49-F238E27FC236}">
                  <a16:creationId xmlns:a16="http://schemas.microsoft.com/office/drawing/2014/main" id="{1FDA897F-F3FF-CCCE-27C1-FC2DEC37D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6" y="1263236"/>
              <a:ext cx="5705475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E5978F80-61D4-9DA8-C1CC-8E0E99076CBD}"/>
                </a:ext>
              </a:extLst>
            </p:cNvPr>
            <p:cNvSpPr txBox="1">
              <a:spLocks/>
            </p:cNvSpPr>
            <p:nvPr/>
          </p:nvSpPr>
          <p:spPr>
            <a:xfrm>
              <a:off x="1442905" y="3354620"/>
              <a:ext cx="4096017" cy="450309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pPr algn="ctr"/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 2021</a:t>
              </a:r>
              <a:r>
                <a:rPr lang="ko-KR" altLang="en-US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</a:t>
              </a:r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건물종류별 </a:t>
              </a:r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 ㎡</a:t>
              </a:r>
              <a:r>
                <a:rPr lang="ko-KR" altLang="en-US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당 주택 매매가 </a:t>
              </a:r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&gt;</a:t>
              </a:r>
              <a:endPara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A4395-023F-31B1-A092-FA83A44AC8A0}"/>
              </a:ext>
            </a:extLst>
          </p:cNvPr>
          <p:cNvGrpSpPr/>
          <p:nvPr/>
        </p:nvGrpSpPr>
        <p:grpSpPr>
          <a:xfrm>
            <a:off x="6724650" y="1995319"/>
            <a:ext cx="4829174" cy="1946330"/>
            <a:chOff x="6724650" y="1857376"/>
            <a:chExt cx="4829174" cy="1946330"/>
          </a:xfrm>
        </p:grpSpPr>
        <p:pic>
          <p:nvPicPr>
            <p:cNvPr id="5124" name="Picture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CF9AE16-C5CD-4BA1-B0C8-9B3D74BCC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650" y="1857376"/>
              <a:ext cx="4829174" cy="131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5B27BAA7-36C4-A2E4-5E18-98C2A4EB5F0C}"/>
                </a:ext>
              </a:extLst>
            </p:cNvPr>
            <p:cNvSpPr txBox="1">
              <a:spLocks/>
            </p:cNvSpPr>
            <p:nvPr/>
          </p:nvSpPr>
          <p:spPr>
            <a:xfrm>
              <a:off x="7038841" y="3353397"/>
              <a:ext cx="4096017" cy="450309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pPr algn="ctr"/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&lt; 2021</a:t>
              </a:r>
              <a:r>
                <a:rPr lang="ko-KR" altLang="en-US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</a:t>
              </a:r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5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법정동별</a:t>
              </a:r>
              <a:r>
                <a:rPr lang="ko-KR" altLang="en-US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 주택 매매 량 </a:t>
              </a:r>
              <a:r>
                <a:rPr lang="en-US" altLang="ko-KR" sz="15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&gt;</a:t>
              </a:r>
              <a:endPara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5259E05-9F3E-9DD7-5B99-BD835143D2AB}"/>
              </a:ext>
            </a:extLst>
          </p:cNvPr>
          <p:cNvSpPr txBox="1"/>
          <p:nvPr/>
        </p:nvSpPr>
        <p:spPr>
          <a:xfrm>
            <a:off x="9291666" y="1733709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이름이 표시되지 않은 칸은 </a:t>
            </a:r>
            <a:r>
              <a:rPr lang="ko-KR" altLang="en-US" sz="11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339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거래 현황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토지 매매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246DF17-AE20-AE0D-341D-74D2C5FD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8" t="2639" r="17873" b="2916"/>
          <a:stretch/>
        </p:blipFill>
        <p:spPr bwMode="auto">
          <a:xfrm>
            <a:off x="984837" y="1305080"/>
            <a:ext cx="2449709" cy="22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006DF4D-1D67-55AC-6DBE-70289F18D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7" t="2916" r="19078" b="1805"/>
          <a:stretch/>
        </p:blipFill>
        <p:spPr bwMode="auto">
          <a:xfrm>
            <a:off x="3349771" y="1302676"/>
            <a:ext cx="2480627" cy="22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FC218F8-1B8C-513D-1143-E13A76766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500" r="17614" b="-555"/>
          <a:stretch/>
        </p:blipFill>
        <p:spPr bwMode="auto">
          <a:xfrm>
            <a:off x="962023" y="3509904"/>
            <a:ext cx="2505072" cy="22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104E10D-1AAF-492C-B592-B121C5739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3056" r="19165" b="2222"/>
          <a:stretch/>
        </p:blipFill>
        <p:spPr bwMode="auto">
          <a:xfrm>
            <a:off x="3380403" y="3509903"/>
            <a:ext cx="2448897" cy="22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362D500-4E1D-8AA9-B461-2EDA8E9F3A23}"/>
              </a:ext>
            </a:extLst>
          </p:cNvPr>
          <p:cNvSpPr txBox="1">
            <a:spLocks/>
          </p:cNvSpPr>
          <p:nvPr/>
        </p:nvSpPr>
        <p:spPr>
          <a:xfrm>
            <a:off x="962023" y="1339366"/>
            <a:ext cx="2064109" cy="46645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863504B-D409-1058-737F-4CD451DC4FE9}"/>
              </a:ext>
            </a:extLst>
          </p:cNvPr>
          <p:cNvSpPr txBox="1">
            <a:spLocks/>
          </p:cNvSpPr>
          <p:nvPr/>
        </p:nvSpPr>
        <p:spPr>
          <a:xfrm>
            <a:off x="949035" y="3581987"/>
            <a:ext cx="2064109" cy="46645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2020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08AF1C-2B02-7DE0-B2A2-718B08EBAE85}"/>
              </a:ext>
            </a:extLst>
          </p:cNvPr>
          <p:cNvSpPr txBox="1">
            <a:spLocks/>
          </p:cNvSpPr>
          <p:nvPr/>
        </p:nvSpPr>
        <p:spPr>
          <a:xfrm>
            <a:off x="3349770" y="1339365"/>
            <a:ext cx="2064109" cy="46645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2019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66DA6AA-E4A9-86F6-138F-68E8481C419E}"/>
              </a:ext>
            </a:extLst>
          </p:cNvPr>
          <p:cNvSpPr txBox="1">
            <a:spLocks/>
          </p:cNvSpPr>
          <p:nvPr/>
        </p:nvSpPr>
        <p:spPr>
          <a:xfrm>
            <a:off x="3337753" y="3517433"/>
            <a:ext cx="2064109" cy="46645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9" name="표 15">
            <a:extLst>
              <a:ext uri="{FF2B5EF4-FFF2-40B4-BE49-F238E27FC236}">
                <a16:creationId xmlns:a16="http://schemas.microsoft.com/office/drawing/2014/main" id="{1C99B804-CA5F-62B5-E781-0AA572E8A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672906"/>
              </p:ext>
            </p:extLst>
          </p:nvPr>
        </p:nvGraphicFramePr>
        <p:xfrm>
          <a:off x="6467473" y="1627582"/>
          <a:ext cx="5257800" cy="36028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7290144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802544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207666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4966218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01744085"/>
                    </a:ext>
                  </a:extLst>
                </a:gridCol>
              </a:tblGrid>
              <a:tr h="408975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2018</a:t>
                      </a: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2019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1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665807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옥련동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151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121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175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174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39429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선학동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116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969085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연수동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159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55886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청학동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145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329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18976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동춘동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109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204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34943"/>
                  </a:ext>
                </a:extLst>
              </a:tr>
              <a:tr h="5323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송도동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386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440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558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553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8075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CEDAD39-AD62-B2F0-5969-C3E76B98AA1B}"/>
              </a:ext>
            </a:extLst>
          </p:cNvPr>
          <p:cNvSpPr txBox="1"/>
          <p:nvPr/>
        </p:nvSpPr>
        <p:spPr>
          <a:xfrm>
            <a:off x="6467473" y="5373703"/>
            <a:ext cx="37623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단위 </a:t>
            </a:r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만원</a:t>
            </a:r>
            <a:endParaRPr lang="en-US" altLang="ko-KR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1</a:t>
            </a:r>
            <a:r>
              <a:rPr lang="en-US" altLang="ko-KR" sz="11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㎡ </a:t>
            </a:r>
            <a:r>
              <a:rPr lang="ko-KR" altLang="en-US" sz="11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당 평균 매매가는 주택 매매와 동일한 방법으로 산출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BC620EF-F77A-4C7F-4E18-CE94A311EA14}"/>
              </a:ext>
            </a:extLst>
          </p:cNvPr>
          <p:cNvSpPr txBox="1">
            <a:spLocks/>
          </p:cNvSpPr>
          <p:nvPr/>
        </p:nvSpPr>
        <p:spPr>
          <a:xfrm>
            <a:off x="1510404" y="5992616"/>
            <a:ext cx="3273698" cy="25328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토지 평균 매매가 현황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59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거래 현황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토지 매매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C7E92-795D-2CF6-FA85-E7CDA118E933}"/>
              </a:ext>
            </a:extLst>
          </p:cNvPr>
          <p:cNvGrpSpPr/>
          <p:nvPr/>
        </p:nvGrpSpPr>
        <p:grpSpPr>
          <a:xfrm>
            <a:off x="590550" y="1572888"/>
            <a:ext cx="12296419" cy="2425837"/>
            <a:chOff x="771525" y="1101861"/>
            <a:chExt cx="12296419" cy="2425837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E6732481-71D1-C07B-4A54-4A68B4443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25" y="1117600"/>
              <a:ext cx="2587624" cy="240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9D074605-E857-E8BE-92B5-9788D3620C83}"/>
                </a:ext>
              </a:extLst>
            </p:cNvPr>
            <p:cNvSpPr txBox="1">
              <a:spLocks/>
            </p:cNvSpPr>
            <p:nvPr/>
          </p:nvSpPr>
          <p:spPr>
            <a:xfrm>
              <a:off x="2746885" y="1209675"/>
              <a:ext cx="2064109" cy="4664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r>
                <a:rPr lang="en-US" altLang="ko-KR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2018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027A6F8B-D991-B8F0-43F8-1226FA88E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182" y="1117600"/>
              <a:ext cx="2587624" cy="240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314D57C3-7A96-C7E0-505A-FECC2E75766B}"/>
                </a:ext>
              </a:extLst>
            </p:cNvPr>
            <p:cNvSpPr txBox="1">
              <a:spLocks/>
            </p:cNvSpPr>
            <p:nvPr/>
          </p:nvSpPr>
          <p:spPr>
            <a:xfrm>
              <a:off x="5530131" y="1209675"/>
              <a:ext cx="2064109" cy="4664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r>
                <a:rPr lang="en-US" altLang="ko-KR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2019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F8EA5D79-195A-A0AC-B5F6-379093359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9" y="1108348"/>
              <a:ext cx="2587624" cy="241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A5DA8AB7-C78A-ED88-5CEC-116640F9895D}"/>
                </a:ext>
              </a:extLst>
            </p:cNvPr>
            <p:cNvSpPr txBox="1">
              <a:spLocks/>
            </p:cNvSpPr>
            <p:nvPr/>
          </p:nvSpPr>
          <p:spPr>
            <a:xfrm>
              <a:off x="8275277" y="1181646"/>
              <a:ext cx="2064109" cy="4664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r>
                <a:rPr lang="en-US" altLang="ko-KR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2020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DE226B77-4F71-A3DA-1B4B-F16C78524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886" y="1101861"/>
              <a:ext cx="2587624" cy="2419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54AAEDB9-F5D2-5D0B-A72B-2DD9E09D84F5}"/>
                </a:ext>
              </a:extLst>
            </p:cNvPr>
            <p:cNvSpPr txBox="1">
              <a:spLocks/>
            </p:cNvSpPr>
            <p:nvPr/>
          </p:nvSpPr>
          <p:spPr>
            <a:xfrm>
              <a:off x="11003835" y="1209675"/>
              <a:ext cx="2064109" cy="4664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r>
                <a:rPr lang="en-US" altLang="ko-KR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2021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7FDAB4-08E7-A552-19F3-DD9841EA3FB8}"/>
              </a:ext>
            </a:extLst>
          </p:cNvPr>
          <p:cNvSpPr txBox="1"/>
          <p:nvPr/>
        </p:nvSpPr>
        <p:spPr>
          <a:xfrm>
            <a:off x="1112704" y="4755811"/>
            <a:ext cx="10610849" cy="1399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준주거지역 등 고층 건물을 짓기 좋은 용도지역과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보전녹지지역 등 개발에 불리한 용도지역의 매매가가 큰 차이를 보였다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특히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신도시인 송도동은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4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모두 준주거지역 위주로 매매하였으며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원도심은 </a:t>
            </a:r>
            <a:r>
              <a:rPr lang="ko-KR" altLang="en-US" sz="1400" b="0" i="0" u="none" strike="noStrike" dirty="0" err="1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법정동별</a:t>
            </a:r>
            <a:r>
              <a:rPr lang="en-US" altLang="ko-KR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연도별로 많이 거래된 용도지역이 변화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하였다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즉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원도심은 그 해에 많이 매매된 용도지역에 따라 </a:t>
            </a:r>
            <a:r>
              <a:rPr lang="ko-KR" altLang="en-US" sz="1400" b="0" i="0" u="none" strike="noStrike" dirty="0" err="1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법정동별</a:t>
            </a:r>
            <a:r>
              <a:rPr lang="ko-KR" altLang="en-US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토지 매매가 현황이 달라진다는 것을 확인하였다</a:t>
            </a:r>
            <a:r>
              <a:rPr lang="en-US" altLang="ko-KR" sz="14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92D1C9D-EDCB-262F-BC88-F02C57B02283}"/>
              </a:ext>
            </a:extLst>
          </p:cNvPr>
          <p:cNvSpPr txBox="1">
            <a:spLocks/>
          </p:cNvSpPr>
          <p:nvPr/>
        </p:nvSpPr>
        <p:spPr>
          <a:xfrm>
            <a:off x="4398830" y="4247383"/>
            <a:ext cx="3273698" cy="25328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용도지역별 매매 량 현황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63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3224F-8742-6669-2A53-0B52484D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0" y="3105151"/>
            <a:ext cx="6896101" cy="1292225"/>
          </a:xfrm>
        </p:spPr>
        <p:txBody>
          <a:bodyPr anchor="ctr"/>
          <a:lstStyle/>
          <a:p>
            <a:pPr algn="ctr"/>
            <a:r>
              <a:rPr lang="en-US" altLang="ko-KR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03. </a:t>
            </a:r>
            <a:r>
              <a:rPr lang="ko-KR" altLang="en-US" sz="4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endParaRPr lang="ko-KR" altLang="en-US" sz="4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7BAF2-BF23-3E23-D568-2C48169F73AB}"/>
              </a:ext>
            </a:extLst>
          </p:cNvPr>
          <p:cNvSpPr txBox="1"/>
          <p:nvPr/>
        </p:nvSpPr>
        <p:spPr>
          <a:xfrm>
            <a:off x="631031" y="4744135"/>
            <a:ext cx="10929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탐색적 분석 및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분석에 관한 자세한 내용은 별첨한 상세분석보고서를 참고하여 주시기 바랍니다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8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45C6E54-2ADB-E6E2-D6B1-3EDB815B8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45520"/>
              </p:ext>
            </p:extLst>
          </p:nvPr>
        </p:nvGraphicFramePr>
        <p:xfrm>
          <a:off x="559088" y="1121635"/>
          <a:ext cx="8760404" cy="5205272"/>
        </p:xfrm>
        <a:graphic>
          <a:graphicData uri="http://schemas.openxmlformats.org/drawingml/2006/table">
            <a:tbl>
              <a:tblPr/>
              <a:tblGrid>
                <a:gridCol w="570784">
                  <a:extLst>
                    <a:ext uri="{9D8B030D-6E8A-4147-A177-3AD203B41FA5}">
                      <a16:colId xmlns:a16="http://schemas.microsoft.com/office/drawing/2014/main" val="3402437612"/>
                    </a:ext>
                  </a:extLst>
                </a:gridCol>
                <a:gridCol w="1761876">
                  <a:extLst>
                    <a:ext uri="{9D8B030D-6E8A-4147-A177-3AD203B41FA5}">
                      <a16:colId xmlns:a16="http://schemas.microsoft.com/office/drawing/2014/main" val="2635630440"/>
                    </a:ext>
                  </a:extLst>
                </a:gridCol>
                <a:gridCol w="3072213">
                  <a:extLst>
                    <a:ext uri="{9D8B030D-6E8A-4147-A177-3AD203B41FA5}">
                      <a16:colId xmlns:a16="http://schemas.microsoft.com/office/drawing/2014/main" val="3691964054"/>
                    </a:ext>
                  </a:extLst>
                </a:gridCol>
                <a:gridCol w="1477918">
                  <a:extLst>
                    <a:ext uri="{9D8B030D-6E8A-4147-A177-3AD203B41FA5}">
                      <a16:colId xmlns:a16="http://schemas.microsoft.com/office/drawing/2014/main" val="4091751956"/>
                    </a:ext>
                  </a:extLst>
                </a:gridCol>
                <a:gridCol w="1877613">
                  <a:extLst>
                    <a:ext uri="{9D8B030D-6E8A-4147-A177-3AD203B41FA5}">
                      <a16:colId xmlns:a16="http://schemas.microsoft.com/office/drawing/2014/main" val="2581364511"/>
                    </a:ext>
                  </a:extLst>
                </a:gridCol>
              </a:tblGrid>
              <a:tr h="3685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+mn-ea"/>
                          <a:ea typeface="+mn-ea"/>
                        </a:rPr>
                        <a:t>부문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+mn-ea"/>
                          <a:ea typeface="+mn-ea"/>
                        </a:rPr>
                        <a:t>지표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+mn-ea"/>
                          <a:ea typeface="+mn-ea"/>
                        </a:rPr>
                        <a:t>원본 데이터 파일명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+mn-ea"/>
                          <a:ea typeface="+mn-ea"/>
                        </a:rPr>
                        <a:t>활용 기간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ea"/>
                          <a:ea typeface="+mn-ea"/>
                        </a:rPr>
                        <a:t>관련 변수</a:t>
                      </a: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86719"/>
                  </a:ext>
                </a:extLst>
              </a:tr>
              <a:tr h="419879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인구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사회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인구증감률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성연령별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주민등록인구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2013 – 2022</a:t>
                      </a: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12">
                  <a:txBody>
                    <a:bodyPr/>
                    <a:lstStyle/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dong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Year</a:t>
                      </a: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m_total_pop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w_total_pop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Total_pop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senior</a:t>
                      </a: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child</a:t>
                      </a: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total_pop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total_pop2</a:t>
                      </a: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Mgm_bldrgst_pk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etc_purpose_nm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unique_no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land_value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65626"/>
                  </a:ext>
                </a:extLst>
              </a:tr>
              <a:tr h="886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노령화지수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행정구역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주민동록인구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_2011-2021(65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).csv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행정구역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주민동록인구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_2011-2021(15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).csv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2011 – 2021</a:t>
                      </a: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421779"/>
                  </a:ext>
                </a:extLst>
              </a:tr>
              <a:tr h="527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천명당 기초생활수급자수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기초생활수급대상자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성연령별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주민등록인구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2012 – 2022</a:t>
                      </a: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224579"/>
                  </a:ext>
                </a:extLst>
              </a:tr>
              <a:tr h="320626">
                <a:tc row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경제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총종사자증감률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_2013-2018.csv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성연령별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주민등록인구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2013 – 2018</a:t>
                      </a:r>
                      <a:endParaRPr lang="ko-KR" altLang="en-US" dirty="0"/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71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955668"/>
                  </a:ext>
                </a:extLst>
              </a:tr>
              <a:tr h="3992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천명당 종사자수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57150" indent="-11430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97604"/>
                  </a:ext>
                </a:extLst>
              </a:tr>
              <a:tr h="320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고차산업 종사자비율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571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13638"/>
                  </a:ext>
                </a:extLst>
              </a:tr>
              <a:tr h="320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총사업체증감률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사업체수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_2013-2018.csv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2013-2018</a:t>
                      </a:r>
                      <a:endParaRPr lang="ko-KR" altLang="en-US" dirty="0"/>
                    </a:p>
                  </a:txBody>
                  <a:tcPr marL="101535" marR="101535" marT="50767" marB="50767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183773"/>
                  </a:ext>
                </a:extLst>
              </a:tr>
              <a:tr h="329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제조업체증감률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94781"/>
                  </a:ext>
                </a:extLst>
              </a:tr>
              <a:tr h="320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도소매업체증감률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43167"/>
                  </a:ext>
                </a:extLst>
              </a:tr>
              <a:tr h="320626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노후주택비율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건축물대장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표제부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2022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기준</a:t>
                      </a:r>
                      <a:endParaRPr lang="ko-KR" altLang="en-US" dirty="0"/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1535" marR="101535" marT="50767" marB="50767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722124"/>
                  </a:ext>
                </a:extLst>
              </a:tr>
              <a:tr h="320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신규주택비율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1596036"/>
                  </a:ext>
                </a:extLst>
              </a:tr>
              <a:tr h="349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부동산 공시지가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개별공시지가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2013 - 2021</a:t>
                      </a:r>
                      <a:endParaRPr lang="ko-KR" altLang="en-US" dirty="0"/>
                    </a:p>
                  </a:txBody>
                  <a:tcPr marL="101535" marR="101535" marT="50767" marB="507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5715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4288" marR="74288" marT="74288" marB="74288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24895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FD4F234-2537-38CD-F952-EF9E5F5C2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47" y="11216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537169-0D24-E39D-5D0A-CAF52D626413}"/>
              </a:ext>
            </a:extLst>
          </p:cNvPr>
          <p:cNvSpPr/>
          <p:nvPr/>
        </p:nvSpPr>
        <p:spPr>
          <a:xfrm>
            <a:off x="9522692" y="3840032"/>
            <a:ext cx="2272146" cy="244992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기타 변수 관련 사항은 보고서 참고</a:t>
            </a:r>
            <a:endParaRPr lang="en-US" altLang="ko-KR" sz="10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0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total_pop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기초생활수급자수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과 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total_pop2(</a:t>
            </a:r>
            <a:r>
              <a:rPr lang="ko-KR" altLang="en-US" sz="10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총인구수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는 서로 다른 변수를 의미함</a:t>
            </a:r>
            <a:endParaRPr lang="en-US" altLang="ko-KR" sz="10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0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tableau 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r>
              <a:rPr lang="en-US" altLang="ko-KR" sz="10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emd_nm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0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base_date</a:t>
            </a:r>
            <a:r>
              <a:rPr lang="en-US" altLang="ko-KR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0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기준으로 결합 및 산출식을 활용하여 기타 비율 계산</a:t>
            </a:r>
            <a:endParaRPr lang="ko-KR" altLang="en-US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62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CB724-13C2-7822-4A00-214BC098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9AB7C1C-8167-9B55-1AC5-E5FA2E0400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6724" y="1135858"/>
            <a:ext cx="3252784" cy="3252784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9504BB-24D6-6EE6-058A-AE8610DBE9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69606" y="1135858"/>
            <a:ext cx="3252784" cy="3252784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0BBD95A-286E-6986-57F9-5C877C8061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27243" y="1135858"/>
            <a:ext cx="3252784" cy="3252784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2E475A-64F1-2B1C-6679-46312D43E6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02668" y="3126583"/>
            <a:ext cx="3252784" cy="3252784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EBA2D3-C76B-DCDD-0FFF-9457B1F92DC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60305" y="3126583"/>
            <a:ext cx="3252784" cy="3252784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7EAF2EA6-5BD5-0F74-8D6F-1CD8763E2472}"/>
              </a:ext>
            </a:extLst>
          </p:cNvPr>
          <p:cNvSpPr txBox="1">
            <a:spLocks/>
          </p:cNvSpPr>
          <p:nvPr/>
        </p:nvSpPr>
        <p:spPr>
          <a:xfrm>
            <a:off x="784961" y="1600199"/>
            <a:ext cx="2440098" cy="23241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01.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분석 개요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분석 배경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분석 목적 및 필요성</a:t>
            </a: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3C91E9F0-A31C-C671-8CA8-10E4041E6A0E}"/>
              </a:ext>
            </a:extLst>
          </p:cNvPr>
          <p:cNvSpPr txBox="1">
            <a:spLocks/>
          </p:cNvSpPr>
          <p:nvPr/>
        </p:nvSpPr>
        <p:spPr>
          <a:xfrm>
            <a:off x="2706626" y="3690932"/>
            <a:ext cx="2440098" cy="23241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02.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탐색적 분석</a:t>
            </a:r>
          </a:p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탐색적 분석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7198749-63D2-6446-D92C-966B0BBDF3A4}"/>
              </a:ext>
            </a:extLst>
          </p:cNvPr>
          <p:cNvSpPr txBox="1">
            <a:spLocks/>
          </p:cNvSpPr>
          <p:nvPr/>
        </p:nvSpPr>
        <p:spPr>
          <a:xfrm>
            <a:off x="4875949" y="1654175"/>
            <a:ext cx="2440098" cy="23241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03. </a:t>
            </a:r>
            <a:r>
              <a:rPr lang="ko-KR" altLang="en-US" sz="1800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endParaRPr lang="ko-KR" altLang="en-US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</a:p>
          <a:p>
            <a:pPr algn="ctr">
              <a:buFontTx/>
              <a:buChar char="-"/>
            </a:pP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FontTx/>
              <a:buChar char="-"/>
            </a:pPr>
            <a:r>
              <a:rPr lang="ko-KR" altLang="en-US" sz="1800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endParaRPr lang="ko-KR" altLang="en-US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E650A8D0-4AEB-6272-E286-23AC2FA3D2BB}"/>
              </a:ext>
            </a:extLst>
          </p:cNvPr>
          <p:cNvSpPr txBox="1">
            <a:spLocks/>
          </p:cNvSpPr>
          <p:nvPr/>
        </p:nvSpPr>
        <p:spPr>
          <a:xfrm>
            <a:off x="6666648" y="3690932"/>
            <a:ext cx="2440098" cy="23241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04.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결론 및 시사점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FontTx/>
              <a:buChar char="-"/>
            </a:pP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결과 요약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FontTx/>
              <a:buChar char="-"/>
            </a:pP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원도심 활성화 방안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295FFC8A-EE46-8F8C-330B-6B1CC7FF9288}"/>
              </a:ext>
            </a:extLst>
          </p:cNvPr>
          <p:cNvSpPr txBox="1">
            <a:spLocks/>
          </p:cNvSpPr>
          <p:nvPr/>
        </p:nvSpPr>
        <p:spPr>
          <a:xfrm>
            <a:off x="8833586" y="1654175"/>
            <a:ext cx="2440098" cy="23241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05. </a:t>
            </a: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참고 자료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FontTx/>
              <a:buChar char="-"/>
            </a:pP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참고 문헌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FontTx/>
              <a:buChar char="-"/>
            </a:pP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참고 사이트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buFontTx/>
              <a:buChar char="-"/>
            </a:pPr>
            <a:r>
              <a:rPr lang="ko-KR" altLang="en-US" sz="18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참고 데이터</a:t>
            </a:r>
            <a:endParaRPr lang="en-US" altLang="ko-KR" sz="1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859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3C703A-A22F-55F3-DF0B-7ECDAA88FC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4" y="1118028"/>
            <a:ext cx="10677527" cy="5301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5CEDF8-8912-7AC8-B329-C72C2DC8E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1439491"/>
            <a:ext cx="8110537" cy="9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8C35829-5B7B-CC69-3D74-9BB9DC5C1281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741557"/>
            <a:ext cx="8110537" cy="25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C8534CF-05D8-502F-BA97-37875140A425}"/>
              </a:ext>
            </a:extLst>
          </p:cNvPr>
          <p:cNvSpPr txBox="1">
            <a:spLocks/>
          </p:cNvSpPr>
          <p:nvPr/>
        </p:nvSpPr>
        <p:spPr>
          <a:xfrm>
            <a:off x="1163856" y="1321670"/>
            <a:ext cx="2922369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인구사회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A927A57-2ECA-7C9E-3C97-4B6B27E67095}"/>
              </a:ext>
            </a:extLst>
          </p:cNvPr>
          <p:cNvSpPr txBox="1">
            <a:spLocks/>
          </p:cNvSpPr>
          <p:nvPr/>
        </p:nvSpPr>
        <p:spPr>
          <a:xfrm>
            <a:off x="1163856" y="3379988"/>
            <a:ext cx="2922369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67DE92-BF10-7609-3BFF-A4A1A6409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3" y="5286158"/>
            <a:ext cx="5424487" cy="87813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CAA89A7-8DB9-5AFF-06D1-849F21F1D301}"/>
              </a:ext>
            </a:extLst>
          </p:cNvPr>
          <p:cNvSpPr txBox="1">
            <a:spLocks/>
          </p:cNvSpPr>
          <p:nvPr/>
        </p:nvSpPr>
        <p:spPr>
          <a:xfrm>
            <a:off x="1163856" y="5061003"/>
            <a:ext cx="2922369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물리환경</a:t>
            </a:r>
          </a:p>
        </p:txBody>
      </p:sp>
    </p:spTree>
    <p:extLst>
      <p:ext uri="{BB962C8B-B14F-4D97-AF65-F5344CB8AC3E}">
        <p14:creationId xmlns:p14="http://schemas.microsoft.com/office/powerpoint/2010/main" val="2128333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559737-5A51-65A1-63C1-DCAA2796F9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6724" y="1120775"/>
            <a:ext cx="11258549" cy="5213350"/>
          </a:xfrm>
          <a:prstGeom prst="rect">
            <a:avLst/>
          </a:prstGeom>
          <a:solidFill>
            <a:schemeClr val="tx1">
              <a:lumMod val="8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719717-FA6B-E8D4-398F-D39EE674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088" y="3092196"/>
            <a:ext cx="2276764" cy="22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7B3D4ED-D9FB-A8C9-76D1-6FE78366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88" y="3092196"/>
            <a:ext cx="2276764" cy="22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1168D1-EE92-E3B7-1B68-594BCDCC4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288" y="3092196"/>
            <a:ext cx="2276764" cy="22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E159A91-1834-B4D0-6305-70DCDD87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17501"/>
            <a:ext cx="11258549" cy="61595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95F42C-89B0-1E6F-DD8A-4EF7B6BA6CE4}"/>
              </a:ext>
            </a:extLst>
          </p:cNvPr>
          <p:cNvGrpSpPr/>
          <p:nvPr/>
        </p:nvGrpSpPr>
        <p:grpSpPr>
          <a:xfrm>
            <a:off x="2322943" y="1430041"/>
            <a:ext cx="7546110" cy="1208599"/>
            <a:chOff x="2502184" y="1322165"/>
            <a:chExt cx="7546110" cy="1208599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628FAC4A-4641-202A-D6F7-CFE0BF0D0AF2}"/>
                </a:ext>
              </a:extLst>
            </p:cNvPr>
            <p:cNvSpPr txBox="1">
              <a:spLocks/>
            </p:cNvSpPr>
            <p:nvPr/>
          </p:nvSpPr>
          <p:spPr>
            <a:xfrm>
              <a:off x="2502184" y="1322165"/>
              <a:ext cx="7546110" cy="6728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💡</a:t>
              </a:r>
              <a:r>
                <a:rPr lang="ko-KR" altLang="en-US" sz="1200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쇠퇴지표란</a:t>
              </a:r>
              <a:r>
                <a:rPr lang="en-US" altLang="ko-KR" sz="3200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?</a:t>
              </a:r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26D8E804-0479-79B4-DF04-78F8C3E25086}"/>
                </a:ext>
              </a:extLst>
            </p:cNvPr>
            <p:cNvSpPr txBox="1">
              <a:spLocks/>
            </p:cNvSpPr>
            <p:nvPr/>
          </p:nvSpPr>
          <p:spPr>
            <a:xfrm>
              <a:off x="2502184" y="2093651"/>
              <a:ext cx="7546110" cy="4371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→</a:t>
              </a:r>
              <a:r>
                <a:rPr lang="en-US" altLang="ko-KR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도시 쇠퇴의 양상과 원인을 정량적으로 분석하기 위한 지표를 말한다</a:t>
              </a:r>
              <a:r>
                <a:rPr lang="en-US" altLang="ko-KR" sz="20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13E3B4-C0A4-DC72-9149-9D21E4FF0A7F}"/>
              </a:ext>
            </a:extLst>
          </p:cNvPr>
          <p:cNvSpPr txBox="1"/>
          <p:nvPr/>
        </p:nvSpPr>
        <p:spPr>
          <a:xfrm>
            <a:off x="-235530" y="554201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인구 사회 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7169D-7ABC-4616-2522-351233F7C344}"/>
              </a:ext>
            </a:extLst>
          </p:cNvPr>
          <p:cNvSpPr txBox="1"/>
          <p:nvPr/>
        </p:nvSpPr>
        <p:spPr>
          <a:xfrm>
            <a:off x="3168070" y="554201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산업 경제 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C0525-A341-5A8A-2900-9BCD51639D1A}"/>
              </a:ext>
            </a:extLst>
          </p:cNvPr>
          <p:cNvSpPr txBox="1"/>
          <p:nvPr/>
        </p:nvSpPr>
        <p:spPr>
          <a:xfrm>
            <a:off x="6571670" y="554201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물리 환경 </a:t>
            </a:r>
            <a:r>
              <a:rPr lang="en-US" altLang="ko-KR" sz="1600" b="0" i="0" u="none" strike="noStrike" dirty="0">
                <a:solidFill>
                  <a:schemeClr val="bg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5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부문별 쇠퇴지표 구성 및 산출 식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9DD452A-799B-C00B-CBF8-E22D7710B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39" y="1253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CE8682-AA5A-8F68-262E-5A201983A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997628"/>
              </p:ext>
            </p:extLst>
          </p:nvPr>
        </p:nvGraphicFramePr>
        <p:xfrm>
          <a:off x="1048332" y="1372710"/>
          <a:ext cx="10095332" cy="4741761"/>
        </p:xfrm>
        <a:graphic>
          <a:graphicData uri="http://schemas.openxmlformats.org/drawingml/2006/table">
            <a:tbl>
              <a:tblPr/>
              <a:tblGrid>
                <a:gridCol w="862630">
                  <a:extLst>
                    <a:ext uri="{9D8B030D-6E8A-4147-A177-3AD203B41FA5}">
                      <a16:colId xmlns:a16="http://schemas.microsoft.com/office/drawing/2014/main" val="3204691860"/>
                    </a:ext>
                  </a:extLst>
                </a:gridCol>
                <a:gridCol w="2083977">
                  <a:extLst>
                    <a:ext uri="{9D8B030D-6E8A-4147-A177-3AD203B41FA5}">
                      <a16:colId xmlns:a16="http://schemas.microsoft.com/office/drawing/2014/main" val="3805408575"/>
                    </a:ext>
                  </a:extLst>
                </a:gridCol>
                <a:gridCol w="7148725">
                  <a:extLst>
                    <a:ext uri="{9D8B030D-6E8A-4147-A177-3AD203B41FA5}">
                      <a16:colId xmlns:a16="http://schemas.microsoft.com/office/drawing/2014/main" val="2671519853"/>
                    </a:ext>
                  </a:extLst>
                </a:gridCol>
              </a:tblGrid>
              <a:tr h="36399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+mn-ea"/>
                          <a:ea typeface="+mn-ea"/>
                        </a:rPr>
                        <a:t>부문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+mn-ea"/>
                          <a:ea typeface="+mn-ea"/>
                        </a:rPr>
                        <a:t>지표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산출 식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36282"/>
                  </a:ext>
                </a:extLst>
              </a:tr>
              <a:tr h="349299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인구사회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인구증감률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기준연도 총인구수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총인구수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총인구수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× 100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98915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노령화지수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(65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세이상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인구수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15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세미만 인구수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× 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702731"/>
                  </a:ext>
                </a:extLst>
              </a:tr>
              <a:tr h="5354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천명당 기초생활수급자수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기초생활수급자수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총인구수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x 1000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280221"/>
                  </a:ext>
                </a:extLst>
              </a:tr>
              <a:tr h="349299">
                <a:tc row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산업경제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총종사자증감률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기준연도 총종사자수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총종사자수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총종사자수 *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4257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총사업체 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총사업체수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총사업체수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총사업체수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86190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제조업체 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총제조업체수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총제조업체수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총제조업체수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1781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도소매업체 증감률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기준연도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총도소매업체수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총도소매업체수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비교연도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총도소매업체수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94195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천명당 종사자수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총종사자수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총인구수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x 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573566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고차산업 종사자 비율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고차산업종사자수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총종사자수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x 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162596"/>
                  </a:ext>
                </a:extLst>
              </a:tr>
              <a:tr h="349299"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물리환경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노후주택비율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년이상경과된주택수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총주택수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X 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345441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신규주택비율</a:t>
                      </a:r>
                      <a:endParaRPr lang="ko-KR" altLang="en-US" sz="110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안에 신축된 주택수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주택수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x 100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790048"/>
                  </a:ext>
                </a:extLst>
              </a:tr>
              <a:tr h="3492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부동산 공시지가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개별공시지가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단위면적당 가격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/㎡))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평균</a:t>
                      </a:r>
                      <a:endParaRPr lang="ko-KR" altLang="en-US" sz="1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5623" marR="75623" marT="75623" marB="75623" anchor="ctr">
                    <a:lnL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89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35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인구사회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 증감률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16C0CD-0189-AD09-66B1-9F14F6EC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6" y="1290902"/>
            <a:ext cx="4984462" cy="4488729"/>
          </a:xfrm>
          <a:prstGeom prst="rect">
            <a:avLst/>
          </a:prstGeom>
          <a:noFill/>
          <a:effectLst>
            <a:glow rad="101600">
              <a:schemeClr val="bg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D9406-B856-58EB-8507-A14541E512FF}"/>
              </a:ext>
            </a:extLst>
          </p:cNvPr>
          <p:cNvSpPr txBox="1"/>
          <p:nvPr/>
        </p:nvSpPr>
        <p:spPr>
          <a:xfrm>
            <a:off x="6345384" y="4029293"/>
            <a:ext cx="5159955" cy="153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2013</a:t>
            </a:r>
            <a:r>
              <a:rPr lang="ko-KR" altLang="en-US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년에서 </a:t>
            </a:r>
            <a:r>
              <a:rPr lang="en-US" altLang="ko-KR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년까지 </a:t>
            </a:r>
            <a:r>
              <a:rPr lang="en-US" altLang="ko-KR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 err="1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(3.6%)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을 제외한 연수구 원도심 지역의 인구는 모두 감소한 반면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인구 증감률은 약 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190.1%</a:t>
            </a:r>
            <a:r>
              <a:rPr lang="ko-KR" altLang="en-US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에 달하며 폭발적인 인구 성장을 보인다</a:t>
            </a:r>
            <a:r>
              <a:rPr lang="en-US" altLang="ko-KR" sz="1600" b="0" i="0" u="none" strike="noStrike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b="0" i="0" u="none" strike="noStrike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3F6BC-8008-B300-F6C7-B58BE744A6E6}"/>
              </a:ext>
            </a:extLst>
          </p:cNvPr>
          <p:cNvSpPr txBox="1"/>
          <p:nvPr/>
        </p:nvSpPr>
        <p:spPr>
          <a:xfrm>
            <a:off x="235441" y="596780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5</a:t>
            </a:r>
            <a:r>
              <a:rPr lang="ko-KR" altLang="en-US"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년간 인구 증감률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27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89792"/>
            <a:ext cx="11258549" cy="615950"/>
          </a:xfrm>
        </p:spPr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인구사회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노령화지수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7A799E-F3C7-5482-3A5C-96295F039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2038" r="8859" b="3417"/>
          <a:stretch/>
        </p:blipFill>
        <p:spPr bwMode="auto">
          <a:xfrm>
            <a:off x="858981" y="1339272"/>
            <a:ext cx="4848921" cy="43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F369B-5020-F236-EC36-F887C5313020}"/>
              </a:ext>
            </a:extLst>
          </p:cNvPr>
          <p:cNvSpPr txBox="1"/>
          <p:nvPr/>
        </p:nvSpPr>
        <p:spPr>
          <a:xfrm>
            <a:off x="6484100" y="2918740"/>
            <a:ext cx="5116946" cy="310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전반적으로 연수구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지역이 송도 신도시에 비해 노령화지수가 높은 것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특히,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선학동과 청학동의 노령화지수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각각 240.2, 231.1점으로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고령인구수가 유소년 인구수의 2배 이상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달하여, 매우 심각한 수준이다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반면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송도동의 노령화지수는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29.3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점으로 원도심 지역과의 극명한 대비를 보여준다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600" b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 </a:t>
            </a:r>
            <a:endParaRPr lang="ko-KR" altLang="en-US" sz="1600" b="0" i="0" u="none" strike="noStrike" dirty="0">
              <a:solidFill>
                <a:srgbClr val="FFFFFF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F657A4-73E4-12C0-D5C6-643F146CC912}"/>
              </a:ext>
            </a:extLst>
          </p:cNvPr>
          <p:cNvSpPr/>
          <p:nvPr/>
        </p:nvSpPr>
        <p:spPr>
          <a:xfrm>
            <a:off x="3048000" y="1099416"/>
            <a:ext cx="2387485" cy="22493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395B96-6515-1033-D6BE-A173C9032554}"/>
              </a:ext>
            </a:extLst>
          </p:cNvPr>
          <p:cNvSpPr txBox="1"/>
          <p:nvPr/>
        </p:nvSpPr>
        <p:spPr>
          <a:xfrm>
            <a:off x="235441" y="58507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2021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노령화지수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58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인구사회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천명당 기초생활수급자수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DF12A-E148-459C-16B9-EF804D57A36F}"/>
              </a:ext>
            </a:extLst>
          </p:cNvPr>
          <p:cNvSpPr txBox="1"/>
          <p:nvPr/>
        </p:nvSpPr>
        <p:spPr>
          <a:xfrm>
            <a:off x="6275818" y="2899581"/>
            <a:ext cx="5061528" cy="3103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전반적으로 연수구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지역이 송도 신도시에 비해  천명당 기초생활수급자수가 많은 것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확인되었다.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특히, 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연수동, 청학동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천명당 기초생활수급자수가 각각 약 94명, 약 86명, 약 80명으로,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송도동의 약 20배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달하고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송도동의 천명당 기초생활수급자수는 약 4명으로 연수구에서 가장 낮은 수준으로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39F17F-ABD5-0D4C-DEAD-68346AD56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11726" r="2132" b="6515"/>
          <a:stretch/>
        </p:blipFill>
        <p:spPr bwMode="auto">
          <a:xfrm>
            <a:off x="1025060" y="1283855"/>
            <a:ext cx="4715632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A8403AE-A86E-3EC0-B258-BAD5AB2670E6}"/>
              </a:ext>
            </a:extLst>
          </p:cNvPr>
          <p:cNvSpPr/>
          <p:nvPr/>
        </p:nvSpPr>
        <p:spPr>
          <a:xfrm>
            <a:off x="3255653" y="1124237"/>
            <a:ext cx="2446305" cy="23047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5BB1-8BFC-B822-A47A-382F6A7973C5}"/>
              </a:ext>
            </a:extLst>
          </p:cNvPr>
          <p:cNvSpPr txBox="1"/>
          <p:nvPr/>
        </p:nvSpPr>
        <p:spPr>
          <a:xfrm>
            <a:off x="355309" y="583378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2021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천명당 기초생활수급자수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총종사자 증감률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3345BC-500F-7284-40B2-3381E3FF6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 t="3228" r="24662" b="7892"/>
          <a:stretch/>
        </p:blipFill>
        <p:spPr bwMode="auto">
          <a:xfrm>
            <a:off x="729673" y="1228436"/>
            <a:ext cx="3971636" cy="44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D8E7E93-B97F-D6B0-3001-A12C07B8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1470896"/>
            <a:ext cx="4972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FB09A-0338-55B0-3D6E-F63B8259CCF4}"/>
              </a:ext>
            </a:extLst>
          </p:cNvPr>
          <p:cNvSpPr txBox="1"/>
          <p:nvPr/>
        </p:nvSpPr>
        <p:spPr>
          <a:xfrm>
            <a:off x="5366327" y="4461416"/>
            <a:ext cx="6096000" cy="17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2013년에서 2018년까지 5년간, 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(-0.5%)을 제외한 연수구의 모든 지역에서 종사자수가 증가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하였다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다만,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경우 총종사자 증감률이 106.3%에 달하며 원도심 지역에 비해 종사자수가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폭발적으로 증가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한 사실을 확인할 수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DC140-B321-51D1-42B9-189AC92C5470}"/>
              </a:ext>
            </a:extLst>
          </p:cNvPr>
          <p:cNvSpPr txBox="1"/>
          <p:nvPr/>
        </p:nvSpPr>
        <p:spPr>
          <a:xfrm>
            <a:off x="-332509" y="588751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총종사자 증감률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6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총사업체 증감률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5AFA140-A337-5CAA-B26B-6011FB447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-1039" r="968" b="1039"/>
          <a:stretch/>
        </p:blipFill>
        <p:spPr bwMode="auto">
          <a:xfrm>
            <a:off x="5998512" y="1398592"/>
            <a:ext cx="4831629" cy="261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CA615C2-AB96-0742-A08C-BB8571AC8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t="5068" r="24661" b="7205"/>
          <a:stretch/>
        </p:blipFill>
        <p:spPr bwMode="auto">
          <a:xfrm>
            <a:off x="729673" y="1231075"/>
            <a:ext cx="3971635" cy="44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2FF67-C6FB-EC36-4B72-1823926DC5B1}"/>
              </a:ext>
            </a:extLst>
          </p:cNvPr>
          <p:cNvSpPr txBox="1"/>
          <p:nvPr/>
        </p:nvSpPr>
        <p:spPr>
          <a:xfrm>
            <a:off x="-332509" y="588751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총사업체 증감률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9152A-D677-167B-ED2E-3793DCCAD756}"/>
              </a:ext>
            </a:extLst>
          </p:cNvPr>
          <p:cNvSpPr txBox="1"/>
          <p:nvPr/>
        </p:nvSpPr>
        <p:spPr>
          <a:xfrm>
            <a:off x="5366327" y="4153639"/>
            <a:ext cx="6096000" cy="17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2013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년에서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년까지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모든 지역에서 사업체수가 증가하였다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그러나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송도동의 총사업체 증감률이 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130.2%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달하며 연수구 원도심 지역의 총사업체 증감률 정도와는 매우 큰 차이를 보이고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08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제조업체 증감률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46DAD8-6C12-F6EB-6303-476D7C2F0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4629" r="24077" b="7609"/>
          <a:stretch/>
        </p:blipFill>
        <p:spPr bwMode="auto">
          <a:xfrm>
            <a:off x="729673" y="1231075"/>
            <a:ext cx="3971635" cy="444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614F1-D69F-B90C-7965-03220E7A28B5}"/>
              </a:ext>
            </a:extLst>
          </p:cNvPr>
          <p:cNvSpPr txBox="1"/>
          <p:nvPr/>
        </p:nvSpPr>
        <p:spPr>
          <a:xfrm>
            <a:off x="-332509" y="588751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제조업체 수 증감률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8AB2BD59-5B16-903D-3166-7929731F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1" y="1376501"/>
            <a:ext cx="3971635" cy="24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2949E-33B9-42F1-DFF5-6F514091877D}"/>
              </a:ext>
            </a:extLst>
          </p:cNvPr>
          <p:cNvSpPr txBox="1"/>
          <p:nvPr/>
        </p:nvSpPr>
        <p:spPr>
          <a:xfrm>
            <a:off x="5449454" y="3953584"/>
            <a:ext cx="6022109" cy="2272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2013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년에서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년까지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일부 원도심 지역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연수동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에서는 제조업체가 감소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하였다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이외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(39.1%),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청학동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(37.8%),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옥련동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(20.0%)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같은 원도심 지역에서 제조업체수가 증가하긴 하였으나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제조업체 증가율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(109.3%)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 매우 폭발적인 수치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79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도소매업체 증감률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D43AD1-BC54-ED9B-C53C-A7C8CFAA9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7272" r="27751" b="8687"/>
          <a:stretch/>
        </p:blipFill>
        <p:spPr bwMode="auto">
          <a:xfrm>
            <a:off x="752764" y="1297533"/>
            <a:ext cx="3925453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3F671-2D37-16BB-7AA5-0C481DC4AD89}"/>
              </a:ext>
            </a:extLst>
          </p:cNvPr>
          <p:cNvSpPr txBox="1"/>
          <p:nvPr/>
        </p:nvSpPr>
        <p:spPr>
          <a:xfrm>
            <a:off x="-332509" y="588751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도소매업체 수 증감률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626A322-262E-6319-F361-3E5ECF255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54" y="1297533"/>
            <a:ext cx="3925453" cy="23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92DC9-D696-6F0F-47D1-634543791739}"/>
              </a:ext>
            </a:extLst>
          </p:cNvPr>
          <p:cNvSpPr txBox="1"/>
          <p:nvPr/>
        </p:nvSpPr>
        <p:spPr>
          <a:xfrm>
            <a:off x="5417127" y="3835696"/>
            <a:ext cx="6022109" cy="2272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2013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년에서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년까지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(-1.4%)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제외한 연수구의 모든 지역에서 도소매업체가 증가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하였다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이외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(26.5%),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청학동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(13.0%),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옥련동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(40.2%)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 같은 원도심 지역에서 도소매업체수가 증가하긴 하였으나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도소매업체 증가율</a:t>
            </a:r>
            <a:r>
              <a:rPr lang="en-US" altLang="ko-KR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(184.0%)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 매우 폭발적인 수치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1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3224F-8742-6669-2A53-0B52484D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50" y="3124200"/>
            <a:ext cx="6896101" cy="1292225"/>
          </a:xfrm>
        </p:spPr>
        <p:txBody>
          <a:bodyPr anchor="ctr"/>
          <a:lstStyle/>
          <a:p>
            <a:pPr algn="ctr"/>
            <a:r>
              <a:rPr lang="en-US" altLang="ko-KR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01. </a:t>
            </a:r>
            <a:r>
              <a:rPr lang="ko-KR" altLang="en-US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분석 개요</a:t>
            </a:r>
          </a:p>
        </p:txBody>
      </p:sp>
    </p:spTree>
    <p:extLst>
      <p:ext uri="{BB962C8B-B14F-4D97-AF65-F5344CB8AC3E}">
        <p14:creationId xmlns:p14="http://schemas.microsoft.com/office/powerpoint/2010/main" val="2341810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86E22F76-FA1D-285D-BC89-DDBE010C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17501"/>
            <a:ext cx="11258549" cy="615950"/>
          </a:xfrm>
        </p:spPr>
        <p:txBody>
          <a:bodyPr/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천명당 종사자수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FD58620-A290-F7EE-78CE-7FB7AC219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14076" r="12841" b="30894"/>
          <a:stretch/>
        </p:blipFill>
        <p:spPr bwMode="auto">
          <a:xfrm>
            <a:off x="683490" y="1254634"/>
            <a:ext cx="5052291" cy="454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89B78-E917-807E-3B7F-26642C8FC0F1}"/>
              </a:ext>
            </a:extLst>
          </p:cNvPr>
          <p:cNvSpPr txBox="1"/>
          <p:nvPr/>
        </p:nvSpPr>
        <p:spPr>
          <a:xfrm>
            <a:off x="0" y="58992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천명당 종사자수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5B8DF-C3D7-6332-56EB-ABEB46ACBFD3}"/>
              </a:ext>
            </a:extLst>
          </p:cNvPr>
          <p:cNvSpPr txBox="1"/>
          <p:nvPr/>
        </p:nvSpPr>
        <p:spPr>
          <a:xfrm>
            <a:off x="6604003" y="3459598"/>
            <a:ext cx="4835351" cy="2272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지역의 천명당 종사자수는 약 207명에서 256명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증가하였다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한편,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천명당 종사자수는 533명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원도심 지역의 천명당 종사자수와 큰 차이를 보이고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0CA75D-78EA-EC5C-3711-5A661871B551}"/>
              </a:ext>
            </a:extLst>
          </p:cNvPr>
          <p:cNvSpPr/>
          <p:nvPr/>
        </p:nvSpPr>
        <p:spPr>
          <a:xfrm>
            <a:off x="3048000" y="1210252"/>
            <a:ext cx="2387485" cy="224934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56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산업경제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고차산업종사자 비율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567E7F8-3292-FBAB-E4B3-E03CB377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06" y="1444354"/>
            <a:ext cx="5199892" cy="4384250"/>
          </a:xfrm>
          <a:prstGeom prst="rect">
            <a:avLst/>
          </a:prstGeom>
          <a:noFill/>
          <a:effectLst>
            <a:glow rad="101600">
              <a:schemeClr val="accent1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2A48AF-31E4-C728-FF54-9F5C895896EF}"/>
              </a:ext>
            </a:extLst>
          </p:cNvPr>
          <p:cNvSpPr txBox="1"/>
          <p:nvPr/>
        </p:nvSpPr>
        <p:spPr>
          <a:xfrm>
            <a:off x="6751782" y="3925454"/>
            <a:ext cx="4761636" cy="190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고차산업종사자 비율은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(5.0%), 연수동(4.8%),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청학동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(4.8%), 송도동(4.6%), 옥련동(4.3%),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(4.0%) 순으로 나타나며,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연수구 원도심과 신도시 간 큰 차이를 보이지 않는 것으로 확인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되었다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5B8D1-91AA-E5B6-F778-6D0257ADC682}"/>
              </a:ext>
            </a:extLst>
          </p:cNvPr>
          <p:cNvSpPr txBox="1"/>
          <p:nvPr/>
        </p:nvSpPr>
        <p:spPr>
          <a:xfrm>
            <a:off x="286327" y="599701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고차산업종사자 비율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07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물리환경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노후주택 비율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572D00-2E6C-DC5A-CB7F-22FCC94F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3" y="1249822"/>
            <a:ext cx="4829176" cy="45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081F3B-6AF4-BB54-977D-41104BA3F183}"/>
              </a:ext>
            </a:extLst>
          </p:cNvPr>
          <p:cNvSpPr txBox="1"/>
          <p:nvPr/>
        </p:nvSpPr>
        <p:spPr>
          <a:xfrm>
            <a:off x="6493163" y="3172573"/>
            <a:ext cx="4912303" cy="2503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2022년 기준 연수구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지역의 노후주택 비율은 77.70% 에서 95.66%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달하며 매우 높은 수준으로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이에 반해,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노후주택 비율은 0%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드러났으며, 연수구 원도심 지역과 신도시 간 주택 노후의 심각한 격차를 확인할 수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576A52-408A-EE24-F859-F9E7586769F8}"/>
              </a:ext>
            </a:extLst>
          </p:cNvPr>
          <p:cNvSpPr/>
          <p:nvPr/>
        </p:nvSpPr>
        <p:spPr>
          <a:xfrm>
            <a:off x="3011056" y="1043614"/>
            <a:ext cx="2632364" cy="25183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A4492-A1B0-F221-EE80-C2649B415D0A}"/>
              </a:ext>
            </a:extLst>
          </p:cNvPr>
          <p:cNvSpPr txBox="1"/>
          <p:nvPr/>
        </p:nvSpPr>
        <p:spPr>
          <a:xfrm>
            <a:off x="0" y="58992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2022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노후주택 비율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52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물리환경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신규주택 비율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E8C56D-B303-981D-66DE-D0A3ACCA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3" y="1249822"/>
            <a:ext cx="4829176" cy="456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FBD7B79-1BB1-94B2-FE4E-685B779F1A73}"/>
              </a:ext>
            </a:extLst>
          </p:cNvPr>
          <p:cNvSpPr/>
          <p:nvPr/>
        </p:nvSpPr>
        <p:spPr>
          <a:xfrm>
            <a:off x="3011056" y="1043614"/>
            <a:ext cx="2632364" cy="251832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793F1-CF04-92D8-DE87-FA89A93501B5}"/>
              </a:ext>
            </a:extLst>
          </p:cNvPr>
          <p:cNvSpPr txBox="1"/>
          <p:nvPr/>
        </p:nvSpPr>
        <p:spPr>
          <a:xfrm>
            <a:off x="0" y="58992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2022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신규주택 비율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BAE25-8BD6-CC53-0174-6071BEB1343C}"/>
              </a:ext>
            </a:extLst>
          </p:cNvPr>
          <p:cNvSpPr txBox="1"/>
          <p:nvPr/>
        </p:nvSpPr>
        <p:spPr>
          <a:xfrm>
            <a:off x="6456219" y="3755901"/>
            <a:ext cx="5041613" cy="17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 지역의 신규주택 비율은 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(14.75%)을 제외하면, 매우 저조한 수준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신규주택 비율은 26.77%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로서, 연수구의 신규주택은 송도동에 편중된 양상을 보이고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686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BA34F5-9CA3-3820-A55B-90B36EBF112F}"/>
              </a:ext>
            </a:extLst>
          </p:cNvPr>
          <p:cNvSpPr/>
          <p:nvPr/>
        </p:nvSpPr>
        <p:spPr>
          <a:xfrm>
            <a:off x="711199" y="1172513"/>
            <a:ext cx="5476012" cy="2540000"/>
          </a:xfrm>
          <a:prstGeom prst="rect">
            <a:avLst/>
          </a:prstGeom>
          <a:solidFill>
            <a:srgbClr val="0F0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물리환경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공시지가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D3298F1-1FB5-D39D-35D5-72BA33EA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1378022"/>
            <a:ext cx="5477164" cy="431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24496-B7F2-9A49-DA04-1ACDCAD6BCC9}"/>
              </a:ext>
            </a:extLst>
          </p:cNvPr>
          <p:cNvSpPr txBox="1"/>
          <p:nvPr/>
        </p:nvSpPr>
        <p:spPr>
          <a:xfrm>
            <a:off x="6594763" y="3712513"/>
            <a:ext cx="4991967" cy="17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연수구의 부동산 공시지가는 송도동, 연수동, 옥련동,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청학동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동춘동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순으로 높게 나타났다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연수구에서 부동산 공시지가가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가장 높은 송도동과 가장 낮은 선학동은 약 2배 이상 차이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보이고 있다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80AC5-ED9A-627E-2488-ED8E68F9B3E8}"/>
              </a:ext>
            </a:extLst>
          </p:cNvPr>
          <p:cNvSpPr txBox="1"/>
          <p:nvPr/>
        </p:nvSpPr>
        <p:spPr>
          <a:xfrm>
            <a:off x="304800" y="57912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2021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공시지가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3D217-B20D-43E8-9FC3-929FEA4B1BB9}"/>
              </a:ext>
            </a:extLst>
          </p:cNvPr>
          <p:cNvSpPr txBox="1"/>
          <p:nvPr/>
        </p:nvSpPr>
        <p:spPr>
          <a:xfrm>
            <a:off x="757384" y="1229936"/>
            <a:ext cx="84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1,463,495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EAF307-4EE4-9FE4-660B-FE3A934AA22F}"/>
              </a:ext>
            </a:extLst>
          </p:cNvPr>
          <p:cNvSpPr txBox="1"/>
          <p:nvPr/>
        </p:nvSpPr>
        <p:spPr>
          <a:xfrm>
            <a:off x="1653312" y="1542714"/>
            <a:ext cx="84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1,355,893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61A9E-B0DA-41D1-398D-3B3CB8469FFD}"/>
              </a:ext>
            </a:extLst>
          </p:cNvPr>
          <p:cNvSpPr txBox="1"/>
          <p:nvPr/>
        </p:nvSpPr>
        <p:spPr>
          <a:xfrm>
            <a:off x="2549817" y="2388288"/>
            <a:ext cx="84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1,034,101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6963A-D29E-12DA-5AA6-4B36A304229F}"/>
              </a:ext>
            </a:extLst>
          </p:cNvPr>
          <p:cNvSpPr txBox="1"/>
          <p:nvPr/>
        </p:nvSpPr>
        <p:spPr>
          <a:xfrm>
            <a:off x="3471432" y="2388288"/>
            <a:ext cx="84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1,029,154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0A8AF-60C8-774F-FA7C-6B9F6DB5786E}"/>
              </a:ext>
            </a:extLst>
          </p:cNvPr>
          <p:cNvSpPr txBox="1"/>
          <p:nvPr/>
        </p:nvSpPr>
        <p:spPr>
          <a:xfrm>
            <a:off x="4393047" y="2746197"/>
            <a:ext cx="84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895,941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3EE43-EA70-FF15-3AEC-1B341ABAFF62}"/>
              </a:ext>
            </a:extLst>
          </p:cNvPr>
          <p:cNvSpPr txBox="1"/>
          <p:nvPr/>
        </p:nvSpPr>
        <p:spPr>
          <a:xfrm>
            <a:off x="5309760" y="3283008"/>
            <a:ext cx="84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696,878</a:t>
            </a:r>
            <a:endParaRPr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010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61BF9CF-6B84-C634-CD2A-B1A8BB103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6724" y="1120775"/>
            <a:ext cx="11258549" cy="5213350"/>
          </a:xfrm>
          <a:prstGeom prst="rect">
            <a:avLst/>
          </a:prstGeom>
          <a:solidFill>
            <a:schemeClr val="tx1">
              <a:lumMod val="85000"/>
              <a:alpha val="9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ko-KR" altLang="en-US" dirty="0"/>
            </a:b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8" name="화살표: 아래쪽 77">
            <a:extLst>
              <a:ext uri="{FF2B5EF4-FFF2-40B4-BE49-F238E27FC236}">
                <a16:creationId xmlns:a16="http://schemas.microsoft.com/office/drawing/2014/main" id="{0279604E-F83C-AB08-6E33-295816E24B8C}"/>
              </a:ext>
            </a:extLst>
          </p:cNvPr>
          <p:cNvSpPr/>
          <p:nvPr/>
        </p:nvSpPr>
        <p:spPr>
          <a:xfrm>
            <a:off x="5862916" y="4751194"/>
            <a:ext cx="484632" cy="568325"/>
          </a:xfrm>
          <a:prstGeom prst="downArrow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277DD7-7552-5153-1F0C-E49E16FB808A}"/>
              </a:ext>
            </a:extLst>
          </p:cNvPr>
          <p:cNvGrpSpPr/>
          <p:nvPr/>
        </p:nvGrpSpPr>
        <p:grpSpPr>
          <a:xfrm>
            <a:off x="1532947" y="1334647"/>
            <a:ext cx="9126107" cy="1031736"/>
            <a:chOff x="1532944" y="1427088"/>
            <a:chExt cx="9126107" cy="1031736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D03F9F55-49C9-C5A1-0B0C-F782C6EB94EE}"/>
                </a:ext>
              </a:extLst>
            </p:cNvPr>
            <p:cNvSpPr txBox="1">
              <a:spLocks/>
            </p:cNvSpPr>
            <p:nvPr/>
          </p:nvSpPr>
          <p:spPr>
            <a:xfrm>
              <a:off x="2322945" y="1427088"/>
              <a:ext cx="7546110" cy="6728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💡 </a:t>
              </a:r>
              <a:r>
                <a:rPr lang="ko-KR" altLang="en-US" sz="2800" b="1" dirty="0" err="1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복합쇠퇴지수란</a:t>
              </a:r>
              <a:r>
                <a:rPr lang="en-US" altLang="ko-KR" sz="2800" b="1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?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37F2C80A-BCCF-BB0E-3D55-8A4E5C393CB6}"/>
                </a:ext>
              </a:extLst>
            </p:cNvPr>
            <p:cNvSpPr txBox="1">
              <a:spLocks/>
            </p:cNvSpPr>
            <p:nvPr/>
          </p:nvSpPr>
          <p:spPr>
            <a:xfrm>
              <a:off x="1532944" y="2021711"/>
              <a:ext cx="9126107" cy="4371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→</a:t>
              </a:r>
              <a:r>
                <a:rPr lang="en-US" altLang="ko-KR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개별 쇠퇴지표 간 영향을 종합적으로 고려하여 지역의 쇠퇴 실태를 판단하는 하나의 복합 지수를 말한다</a:t>
              </a:r>
              <a:r>
                <a:rPr lang="en-US" altLang="ko-KR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EE38942-767E-DF38-A9E7-2149714CF6A9}"/>
              </a:ext>
            </a:extLst>
          </p:cNvPr>
          <p:cNvSpPr/>
          <p:nvPr/>
        </p:nvSpPr>
        <p:spPr>
          <a:xfrm>
            <a:off x="5248277" y="5401682"/>
            <a:ext cx="1695447" cy="70622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 err="1">
                <a:solidFill>
                  <a:schemeClr val="tx1"/>
                </a:solidFill>
              </a:rPr>
              <a:t>복합쇠퇴지수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5023780-15B9-7505-966B-CEB84CEB33F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1957097" y="3061253"/>
            <a:ext cx="813807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92008A5-C9F1-26A6-FB4A-5AC1CFC07F45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flipH="1">
            <a:off x="2770904" y="3052444"/>
            <a:ext cx="1278373" cy="1262228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16B9BC-443B-3D77-87C9-08DD17B81EA6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6096000" y="3061253"/>
            <a:ext cx="2090522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6AD0FD7-93E3-B002-9E9F-D5E822F71020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9598816" y="3061253"/>
            <a:ext cx="759331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5980A33-DFF1-621B-A54C-4B3F073DF2FB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8186522" y="3061253"/>
            <a:ext cx="1412294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A966FA3-3207-629E-F00F-207FD74BDF29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2770904" y="3061253"/>
            <a:ext cx="5415618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B29807-CE46-F25E-0E41-F1F984BDE6E7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H="1" flipV="1">
            <a:off x="4049277" y="3052444"/>
            <a:ext cx="5549539" cy="1262228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5CC6A9B-EEE6-613B-3F8B-812A5ECBE9C1}"/>
              </a:ext>
            </a:extLst>
          </p:cNvPr>
          <p:cNvCxnSpPr>
            <a:cxnSpLocks/>
            <a:stCxn id="27" idx="0"/>
            <a:endCxn id="20" idx="2"/>
          </p:cNvCxnSpPr>
          <p:nvPr/>
        </p:nvCxnSpPr>
        <p:spPr>
          <a:xfrm flipH="1" flipV="1">
            <a:off x="4049277" y="3052444"/>
            <a:ext cx="2046723" cy="1262228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3BC0D39-E47A-6556-F6A2-801E63170223}"/>
              </a:ext>
            </a:extLst>
          </p:cNvPr>
          <p:cNvCxnSpPr>
            <a:cxnSpLocks/>
            <a:stCxn id="27" idx="0"/>
            <a:endCxn id="19" idx="2"/>
          </p:cNvCxnSpPr>
          <p:nvPr/>
        </p:nvCxnSpPr>
        <p:spPr>
          <a:xfrm flipH="1" flipV="1">
            <a:off x="1957097" y="3061253"/>
            <a:ext cx="4138903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B1F38E0-2735-B0F8-662B-B61ACFF495F1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 flipH="1">
            <a:off x="6096000" y="3061253"/>
            <a:ext cx="4262147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25B8183-EFCD-0CE9-5499-B3BC84834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2770904" y="3061253"/>
            <a:ext cx="7587243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A05DADE-1105-8107-9EFB-336C9D958FC3}"/>
              </a:ext>
            </a:extLst>
          </p:cNvPr>
          <p:cNvCxnSpPr>
            <a:cxnSpLocks/>
            <a:stCxn id="26" idx="0"/>
            <a:endCxn id="19" idx="2"/>
          </p:cNvCxnSpPr>
          <p:nvPr/>
        </p:nvCxnSpPr>
        <p:spPr>
          <a:xfrm flipH="1" flipV="1">
            <a:off x="1957097" y="3061253"/>
            <a:ext cx="7641719" cy="1253419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0568C3-7080-F8D9-F4EE-01B5597F170C}"/>
              </a:ext>
            </a:extLst>
          </p:cNvPr>
          <p:cNvSpPr/>
          <p:nvPr/>
        </p:nvSpPr>
        <p:spPr>
          <a:xfrm>
            <a:off x="4719635" y="3313833"/>
            <a:ext cx="2752725" cy="70622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쇠퇴지표 변환</a:t>
            </a:r>
            <a:r>
              <a:rPr lang="en-US" altLang="ko-KR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표준화 및 가중치</a:t>
            </a:r>
            <a:r>
              <a:rPr lang="en-US" altLang="ko-KR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요인분석</a:t>
            </a:r>
            <a:r>
              <a:rPr lang="en-US" altLang="ko-KR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30ABA1B-E9AF-2690-361C-DA32C93E1F77}"/>
              </a:ext>
            </a:extLst>
          </p:cNvPr>
          <p:cNvSpPr/>
          <p:nvPr/>
        </p:nvSpPr>
        <p:spPr>
          <a:xfrm>
            <a:off x="1390069" y="2492928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지표</a:t>
            </a:r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FAAE35-17E8-7A8E-05B0-C2E1DB2A0FB1}"/>
              </a:ext>
            </a:extLst>
          </p:cNvPr>
          <p:cNvSpPr/>
          <p:nvPr/>
        </p:nvSpPr>
        <p:spPr>
          <a:xfrm>
            <a:off x="3482249" y="2484119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지표</a:t>
            </a:r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D77055E-23E8-BC4E-AD0B-1BBCE30ABBB3}"/>
              </a:ext>
            </a:extLst>
          </p:cNvPr>
          <p:cNvSpPr/>
          <p:nvPr/>
        </p:nvSpPr>
        <p:spPr>
          <a:xfrm>
            <a:off x="7619494" y="2492928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지표</a:t>
            </a:r>
            <a:r>
              <a:rPr lang="en-US" altLang="ko-KR" sz="1200" b="1" dirty="0">
                <a:solidFill>
                  <a:schemeClr val="bg1"/>
                </a:solidFill>
              </a:rPr>
              <a:t>11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D0EF4C9-5D7F-3406-7BFE-1FA58E949BE9}"/>
              </a:ext>
            </a:extLst>
          </p:cNvPr>
          <p:cNvSpPr/>
          <p:nvPr/>
        </p:nvSpPr>
        <p:spPr>
          <a:xfrm>
            <a:off x="9791119" y="2492928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지표</a:t>
            </a:r>
            <a:r>
              <a:rPr lang="en-US" altLang="ko-KR" sz="1200" b="1" dirty="0">
                <a:solidFill>
                  <a:schemeClr val="bg1"/>
                </a:solidFill>
              </a:rPr>
              <a:t>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74199A0-9153-20DE-EB6D-EE48FC9D6EF5}"/>
              </a:ext>
            </a:extLst>
          </p:cNvPr>
          <p:cNvSpPr/>
          <p:nvPr/>
        </p:nvSpPr>
        <p:spPr>
          <a:xfrm>
            <a:off x="2203876" y="4314672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인구사회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1B13C4-29A8-959C-262F-DCA3560F6D11}"/>
              </a:ext>
            </a:extLst>
          </p:cNvPr>
          <p:cNvSpPr/>
          <p:nvPr/>
        </p:nvSpPr>
        <p:spPr>
          <a:xfrm>
            <a:off x="9031788" y="4314672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물리환경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59A1936-F7D1-0C8A-7751-44D4515CA261}"/>
              </a:ext>
            </a:extLst>
          </p:cNvPr>
          <p:cNvSpPr/>
          <p:nvPr/>
        </p:nvSpPr>
        <p:spPr>
          <a:xfrm>
            <a:off x="5528972" y="4314672"/>
            <a:ext cx="1134056" cy="56832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dirty="0">
                <a:solidFill>
                  <a:schemeClr val="bg1"/>
                </a:solidFill>
              </a:rPr>
              <a:t>산업경제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0206A2-5FF6-2407-7449-A539D16461F8}"/>
              </a:ext>
            </a:extLst>
          </p:cNvPr>
          <p:cNvSpPr txBox="1"/>
          <p:nvPr/>
        </p:nvSpPr>
        <p:spPr>
          <a:xfrm>
            <a:off x="4528845" y="2292536"/>
            <a:ext cx="3152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. .</a:t>
            </a:r>
            <a:endParaRPr lang="ko-KR" altLang="en-US" sz="3200" b="1" dirty="0">
              <a:solidFill>
                <a:schemeClr val="bg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129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산출 과정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CDA3ABF-1191-E839-4F67-ECACF55EC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8" y="1235088"/>
            <a:ext cx="5591175" cy="2940342"/>
          </a:xfrm>
          <a:prstGeom prst="rect">
            <a:avLst/>
          </a:prstGeom>
          <a:noFill/>
          <a:effectLst>
            <a:glow rad="101600">
              <a:schemeClr val="bg2">
                <a:lumMod val="60000"/>
                <a:lumOff val="40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BA947E1A-9AD2-1DA9-481D-061E7829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3" y="3429000"/>
            <a:ext cx="6115050" cy="2828925"/>
          </a:xfrm>
          <a:prstGeom prst="rect">
            <a:avLst/>
          </a:prstGeom>
          <a:noFill/>
          <a:effectLst>
            <a:glow rad="101600">
              <a:schemeClr val="bg2">
                <a:lumMod val="60000"/>
                <a:lumOff val="40000"/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2559-8AD4-91AB-F6F7-CA25208F0390}"/>
              </a:ext>
            </a:extLst>
          </p:cNvPr>
          <p:cNvSpPr txBox="1"/>
          <p:nvPr/>
        </p:nvSpPr>
        <p:spPr>
          <a:xfrm>
            <a:off x="5619748" y="297259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쇠퇴지표 변경 전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변경 후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92EA9-2D34-3641-5B05-ABA2FDF6FF86}"/>
              </a:ext>
            </a:extLst>
          </p:cNvPr>
          <p:cNvSpPr txBox="1"/>
          <p:nvPr/>
        </p:nvSpPr>
        <p:spPr>
          <a:xfrm>
            <a:off x="319085" y="42932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쇠퇴지표별 변환 유형 및 방법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D2CAAAFD-2A91-5C99-1DEF-228318B6656D}"/>
              </a:ext>
            </a:extLst>
          </p:cNvPr>
          <p:cNvSpPr/>
          <p:nvPr/>
        </p:nvSpPr>
        <p:spPr>
          <a:xfrm rot="10800000" flipH="1">
            <a:off x="3643310" y="4843462"/>
            <a:ext cx="1195390" cy="923732"/>
          </a:xfrm>
          <a:prstGeom prst="bentArrow">
            <a:avLst>
              <a:gd name="adj1" fmla="val 14520"/>
              <a:gd name="adj2" fmla="val 17467"/>
              <a:gd name="adj3" fmla="val 25000"/>
              <a:gd name="adj4" fmla="val 607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A476D95B-23ED-11EC-CAD8-AE2B504776AF}"/>
              </a:ext>
            </a:extLst>
          </p:cNvPr>
          <p:cNvSpPr/>
          <p:nvPr/>
        </p:nvSpPr>
        <p:spPr>
          <a:xfrm rot="5400000">
            <a:off x="6620071" y="1648760"/>
            <a:ext cx="961054" cy="1151945"/>
          </a:xfrm>
          <a:prstGeom prst="bentArrow">
            <a:avLst>
              <a:gd name="adj1" fmla="val 14520"/>
              <a:gd name="adj2" fmla="val 17467"/>
              <a:gd name="adj3" fmla="val 25000"/>
              <a:gd name="adj4" fmla="val 6078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0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산출 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C76104-57D9-C4A7-CB51-36CCCB67D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4834" y="3448049"/>
            <a:ext cx="10982327" cy="2736850"/>
          </a:xfrm>
        </p:spPr>
        <p:txBody>
          <a:bodyPr/>
          <a:lstStyle/>
          <a:p>
            <a:r>
              <a:rPr lang="ko-KR" altLang="en-US" sz="18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표준화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→ 최고점이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1,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최저점은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 되도록 선형 변형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(linear scale transformation)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방법 중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점수범위화 방법을 선택함</a:t>
            </a:r>
          </a:p>
          <a:p>
            <a:endParaRPr lang="ko-KR" altLang="en-US" sz="8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가중치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→ 요인분석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(factor analysis)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통해 쇠퇴지표별 가중치와 이를 부문별로 합산한 영역별 가중치를 산출함 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spss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 사용</a:t>
            </a:r>
            <a:r>
              <a:rPr lang="en-US" altLang="ko-KR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8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산출 식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→  각 쇠퇴지표의 표준화 점수와 각 쇠퇴지표에 대한 가중치를 곱한 후 모두 합산</a:t>
            </a:r>
          </a:p>
          <a:p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4DFC6E-FAB1-8B31-A614-08668D66AED1}"/>
              </a:ext>
            </a:extLst>
          </p:cNvPr>
          <p:cNvSpPr/>
          <p:nvPr/>
        </p:nvSpPr>
        <p:spPr>
          <a:xfrm>
            <a:off x="466724" y="1390650"/>
            <a:ext cx="11258549" cy="1790700"/>
          </a:xfrm>
          <a:prstGeom prst="rect">
            <a:avLst/>
          </a:prstGeom>
          <a:solidFill>
            <a:schemeClr val="tx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47013A1-8139-DEF0-A511-6CAAF112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762125"/>
            <a:ext cx="33432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D93107A-2E6D-6CBA-FE9B-62EC26A2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7" y="1881187"/>
            <a:ext cx="34194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B07E8157-AEDD-BA18-3BE0-79C446D5B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028824"/>
            <a:ext cx="1924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2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산출 과정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4372F95-0C82-C55F-C034-3F30498E5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4" y="1309249"/>
            <a:ext cx="68675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A817E-42C8-CA08-52B5-B9B6E81ED31D}"/>
              </a:ext>
            </a:extLst>
          </p:cNvPr>
          <p:cNvSpPr txBox="1"/>
          <p:nvPr/>
        </p:nvSpPr>
        <p:spPr>
          <a:xfrm>
            <a:off x="690560" y="4971165"/>
            <a:ext cx="10810875" cy="1164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요인분석을 실시하기 위해 일반적으로 최소 50개 이상의 표본이 필요한 관계로, 보다 신뢰도 높은 가중치 산출을 위해 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국토교통부(2019)에서 제공한 「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국토교통부_쇠퇴진단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지표(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시군구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읍면동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600" dirty="0" err="1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집계구</a:t>
            </a:r>
            <a:r>
              <a:rPr lang="ko-KR" altLang="en-US" sz="16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)」데이터셋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에서 107개의 표본(관측치)크기에 달하는 2010년 인천광역시의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읍면동의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데이터를 추출하여, 이 데이터를 바탕으로 요인분석을 진행하였다. ( 제출 한글 파일 보고서 참고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4DA1A-A57B-DF93-6345-8E373EE91A1D}"/>
              </a:ext>
            </a:extLst>
          </p:cNvPr>
          <p:cNvSpPr txBox="1"/>
          <p:nvPr/>
        </p:nvSpPr>
        <p:spPr>
          <a:xfrm>
            <a:off x="3047996" y="44949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쇠퇴지표 및 부문별 가중치 결과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18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시각화</a:t>
            </a:r>
          </a:p>
        </p:txBody>
      </p:sp>
      <p:pic>
        <p:nvPicPr>
          <p:cNvPr id="5" name="그림 4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8FAB8CF4-8EC4-7640-64A6-7136B7068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8"/>
          <a:stretch/>
        </p:blipFill>
        <p:spPr>
          <a:xfrm>
            <a:off x="466724" y="1095374"/>
            <a:ext cx="11258549" cy="502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0C030-4314-FA0C-00DB-0B6574386AE9}"/>
              </a:ext>
            </a:extLst>
          </p:cNvPr>
          <p:cNvSpPr txBox="1"/>
          <p:nvPr/>
        </p:nvSpPr>
        <p:spPr>
          <a:xfrm>
            <a:off x="3047996" y="612457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기준 </a:t>
            </a:r>
            <a:r>
              <a:rPr lang="ko-KR" altLang="en-US" sz="1600" dirty="0" err="1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63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8AFAC-E385-E553-D46B-F606E09E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01. </a:t>
            </a:r>
            <a:r>
              <a:rPr lang="ko-KR" altLang="en-US" sz="4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 배경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B51AB-A768-2F83-D994-3B94005A3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2470" y="3826772"/>
            <a:ext cx="5057774" cy="2404114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연수구 원도심 지역의 대부분은 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기 신도시들과 비슷한 시기에 조성되어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인구 감소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상권 쇠퇴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건물 노후화 등 도시 쇠퇴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가 급격하게 진행되는 중에 있다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8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바탕" panose="02030604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반면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인천 경제 자유 구역에 속하는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신도시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송도동</a:t>
            </a:r>
            <a:r>
              <a:rPr lang="en-US" altLang="ko-KR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는 지속적인 개발과 성장으로 인한 인구유입으로 인구 과밀 현상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이 나타나고 있다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388858-B369-3FA5-1E70-516F86E4545D}"/>
              </a:ext>
            </a:extLst>
          </p:cNvPr>
          <p:cNvGrpSpPr/>
          <p:nvPr/>
        </p:nvGrpSpPr>
        <p:grpSpPr>
          <a:xfrm>
            <a:off x="871570" y="1336647"/>
            <a:ext cx="5443506" cy="4743505"/>
            <a:chOff x="7893955" y="1776185"/>
            <a:chExt cx="8837721" cy="7701245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E976F3BA-0565-CBD0-684C-C4B9AC1FA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737" y="1776185"/>
              <a:ext cx="3596686" cy="30747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570E3587-13A9-32FE-4E84-4D7A7D941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0" y="2552700"/>
              <a:ext cx="4039702" cy="32662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A5A60DDC-CAD5-DAF2-C924-9E486A919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974" y="4867030"/>
              <a:ext cx="4039702" cy="22960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347ECE09-066A-DA9B-2224-4EAB957BE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3955" y="5287318"/>
              <a:ext cx="3946468" cy="32198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67DE2450-5CF9-71E4-ADE4-748D54C7B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5637" y="6717307"/>
              <a:ext cx="3726865" cy="2760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22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시각화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6A3301-7522-EEC5-91ED-DCD2EFFD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" r="461"/>
          <a:stretch/>
        </p:blipFill>
        <p:spPr>
          <a:xfrm>
            <a:off x="414337" y="1038225"/>
            <a:ext cx="11310936" cy="5086350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159A3AF1-D46A-8194-4441-2DE038B7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439977"/>
            <a:ext cx="5372098" cy="3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68676-36D5-8586-4BC5-48BE7A020536}"/>
              </a:ext>
            </a:extLst>
          </p:cNvPr>
          <p:cNvSpPr txBox="1"/>
          <p:nvPr/>
        </p:nvSpPr>
        <p:spPr>
          <a:xfrm>
            <a:off x="3047996" y="612457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최근 </a:t>
            </a:r>
            <a:r>
              <a:rPr lang="ko-KR" altLang="en-US" sz="1600" dirty="0" err="1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815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부문별 결과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98885516-48F4-0923-10A9-E4C7A632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41" y="2268136"/>
            <a:ext cx="5373750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9A96EEF5-22F5-9452-99E7-59E1AC2A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6" y="1252433"/>
            <a:ext cx="5370075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27474173-511F-72F3-8DA4-04490B42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00" y="4173210"/>
            <a:ext cx="5370075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3E6A0-7D97-660C-B8FA-864B36B09FE1}"/>
              </a:ext>
            </a:extLst>
          </p:cNvPr>
          <p:cNvSpPr txBox="1"/>
          <p:nvPr/>
        </p:nvSpPr>
        <p:spPr>
          <a:xfrm>
            <a:off x="255523" y="29052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인구사회 부분 쇠퇴지수 비교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00E01-4627-7C8B-4A09-DA2B372A7A9F}"/>
              </a:ext>
            </a:extLst>
          </p:cNvPr>
          <p:cNvSpPr txBox="1"/>
          <p:nvPr/>
        </p:nvSpPr>
        <p:spPr>
          <a:xfrm>
            <a:off x="5842316" y="395045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산업경제 부분 쇠퇴지수 비교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02799-C53C-3037-058F-07CDBFAE1F78}"/>
              </a:ext>
            </a:extLst>
          </p:cNvPr>
          <p:cNvSpPr txBox="1"/>
          <p:nvPr/>
        </p:nvSpPr>
        <p:spPr>
          <a:xfrm>
            <a:off x="857437" y="582321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물리환경 부분 쇠퇴지수 비교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965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E1287B-83AC-E2EA-5527-43F9DF2F17C3}"/>
              </a:ext>
            </a:extLst>
          </p:cNvPr>
          <p:cNvSpPr txBox="1"/>
          <p:nvPr/>
        </p:nvSpPr>
        <p:spPr>
          <a:xfrm>
            <a:off x="742950" y="4052889"/>
            <a:ext cx="11049000" cy="208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기준 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복합쇠퇴지수를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살펴보면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송도동과 원도심 지역 간 큰 차이를 확인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있다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800" b="0" dirty="0"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기준 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복합쇠퇴지수와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최근 기준 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복합쇠퇴지수를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비교해보면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동춘동이 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위에서 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위로 변화하여 쇠퇴 정도가 개선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되었다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800" b="0" i="0" u="none" strike="noStrike" dirty="0">
              <a:solidFill>
                <a:srgbClr val="FFFFFF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선학동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은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순위였지만 최근 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순위로 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기준 연수구에서 가장 쇠퇴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되었다</a:t>
            </a:r>
            <a:r>
              <a:rPr lang="en-US" altLang="ko-KR" sz="1600" i="0" u="none" strike="noStrike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800" b="0" i="0" u="none" strike="noStrike" dirty="0">
              <a:solidFill>
                <a:srgbClr val="FFFFFF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옥련동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은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기준 모두 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순위에 해당하나</a:t>
            </a:r>
            <a:r>
              <a:rPr lang="en-US" altLang="ko-KR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쇠퇴지수 </a:t>
            </a:r>
            <a:r>
              <a:rPr lang="ko-KR" altLang="en-US" sz="1600" b="0" i="0" u="none" strike="noStrike" dirty="0" err="1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증가량이</a:t>
            </a:r>
            <a:r>
              <a:rPr lang="ko-KR" altLang="en-US" sz="1600" b="0" i="0" u="none" strike="noStrike" dirty="0">
                <a:solidFill>
                  <a:srgbClr val="FFC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가장 큰 폭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으로 나타났다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 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종합 결과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A7C15F4-6D32-9203-2F0C-AB86ADB30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" b="5056"/>
          <a:stretch/>
        </p:blipFill>
        <p:spPr bwMode="auto">
          <a:xfrm>
            <a:off x="2683482" y="1400174"/>
            <a:ext cx="6660543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16874-3C8F-ECDC-A2F9-EE5D467A8BED}"/>
              </a:ext>
            </a:extLst>
          </p:cNvPr>
          <p:cNvSpPr txBox="1"/>
          <p:nvPr/>
        </p:nvSpPr>
        <p:spPr>
          <a:xfrm>
            <a:off x="2965753" y="346927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2010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최근 </a:t>
            </a:r>
            <a:r>
              <a:rPr lang="ko-KR" altLang="en-US" sz="1600" b="0" i="0" u="none" strike="noStrike" dirty="0" err="1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비교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4A46F-9FD8-9E30-2AE3-C5E8D3F10BDA}"/>
              </a:ext>
            </a:extLst>
          </p:cNvPr>
          <p:cNvSpPr txBox="1"/>
          <p:nvPr/>
        </p:nvSpPr>
        <p:spPr>
          <a:xfrm>
            <a:off x="7860791" y="625476"/>
            <a:ext cx="4902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6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위로 갈수록 쇠퇴수준이 낮음을 의미한다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598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3224F-8742-6669-2A53-0B52484D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ko-KR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결론 및 시사점</a:t>
            </a:r>
          </a:p>
        </p:txBody>
      </p:sp>
    </p:spTree>
    <p:extLst>
      <p:ext uri="{BB962C8B-B14F-4D97-AF65-F5344CB8AC3E}">
        <p14:creationId xmlns:p14="http://schemas.microsoft.com/office/powerpoint/2010/main" val="3406655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4-1.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결과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9D7CD-09E5-9DB8-650E-7AB7A7CF48C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19126" y="4679266"/>
            <a:ext cx="11258550" cy="17716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동춘동의 쇠퇴 정도가 원도심의 다른 지역에 비해 가장 낮다는 것을 확인할 수 있었다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이는 동춘 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구역 등 재개발 사업이 진행되어 인구사회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물리환경이 개선된 것의 효과를 받은 것으로 보인다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더불어 동춘동의 위치적 특성 상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신도시인 송도동과의 가까운 거리가 이점으로 작용했다고 할 수 있다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332DD-2BB8-63C1-52EE-D5BBC585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75" y="1407901"/>
            <a:ext cx="4234899" cy="2865368"/>
          </a:xfrm>
          <a:prstGeom prst="rect">
            <a:avLst/>
          </a:prstGeom>
          <a:effectLst>
            <a:glow rad="101600">
              <a:schemeClr val="bg2">
                <a:lumMod val="60000"/>
                <a:lumOff val="40000"/>
                <a:alpha val="6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C97E9-0153-83D6-97C6-2AEE20D5F094}"/>
              </a:ext>
            </a:extLst>
          </p:cNvPr>
          <p:cNvSpPr txBox="1"/>
          <p:nvPr/>
        </p:nvSpPr>
        <p:spPr>
          <a:xfrm>
            <a:off x="7363402" y="2692956"/>
            <a:ext cx="3150221" cy="880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송도동과의 근접성을 내세운 </a:t>
            </a:r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동춘</a:t>
            </a:r>
            <a:r>
              <a:rPr lang="en-US" altLang="ko-KR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구역 재개발 아파트의 명칭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B989A7-8F39-993B-DDBA-A183D1B8396B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518707" y="3133013"/>
            <a:ext cx="2751188" cy="310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5964A9-341C-44EC-8AED-5422FC9FBE47}"/>
              </a:ext>
            </a:extLst>
          </p:cNvPr>
          <p:cNvSpPr/>
          <p:nvPr/>
        </p:nvSpPr>
        <p:spPr>
          <a:xfrm>
            <a:off x="4245249" y="2983121"/>
            <a:ext cx="1328741" cy="29978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894A604-77DA-69B2-EB25-6177F63FA455}"/>
              </a:ext>
            </a:extLst>
          </p:cNvPr>
          <p:cNvSpPr/>
          <p:nvPr/>
        </p:nvSpPr>
        <p:spPr>
          <a:xfrm>
            <a:off x="3214228" y="2819569"/>
            <a:ext cx="1304479" cy="12479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373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4-2.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원도심 활성화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9D7CD-09E5-9DB8-650E-7AB7A7CF48C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00950" y="3031122"/>
            <a:ext cx="4229101" cy="297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경제활동이 활발한 청장년층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주거 수요를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원도심의 저렴한 소형 주택이 흡수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있도록 정책 마련 필요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원도심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주택 갱신이 거의 이루어지지 않은 관계로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주거환경의 개선 필요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송도 신도시의 성장이 원도심에 파급효과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불러일으킬 수 있도록 산업경제 정책 마련 필요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5D5890-8E5F-1FAE-70F8-86EDAD935016}"/>
              </a:ext>
            </a:extLst>
          </p:cNvPr>
          <p:cNvSpPr/>
          <p:nvPr/>
        </p:nvSpPr>
        <p:spPr>
          <a:xfrm>
            <a:off x="466724" y="2166938"/>
            <a:ext cx="6962776" cy="3533358"/>
          </a:xfrm>
          <a:prstGeom prst="rect">
            <a:avLst/>
          </a:prstGeom>
          <a:solidFill>
            <a:schemeClr val="tx1">
              <a:lumMod val="8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1. </a:t>
            </a:r>
            <a:r>
              <a:rPr lang="ko-KR" altLang="en-US" sz="1400" b="1" dirty="0">
                <a:solidFill>
                  <a:schemeClr val="bg1"/>
                </a:solidFill>
              </a:rPr>
              <a:t>인구사회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bg1"/>
                </a:solidFill>
              </a:rPr>
              <a:t>청학동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▲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</a:rPr>
              <a:t>고속도로와의 근접성을 내세워 청장년층의 유입 유도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bg1"/>
                </a:solidFill>
              </a:rPr>
              <a:t>선학동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▲</a:t>
            </a:r>
            <a:r>
              <a:rPr lang="en-US" altLang="ko-KR" sz="1400" b="1" dirty="0">
                <a:solidFill>
                  <a:schemeClr val="bg1"/>
                </a:solidFill>
              </a:rPr>
              <a:t>):  </a:t>
            </a:r>
            <a:r>
              <a:rPr lang="ko-KR" altLang="en-US" sz="1400" b="1" dirty="0">
                <a:solidFill>
                  <a:schemeClr val="bg1"/>
                </a:solidFill>
              </a:rPr>
              <a:t>자연 친화적 생활환경 및 소형주택을 내세운 청장년층 유입 유도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2. </a:t>
            </a:r>
            <a:r>
              <a:rPr lang="ko-KR" altLang="en-US" sz="1400" b="1" dirty="0">
                <a:solidFill>
                  <a:schemeClr val="bg1"/>
                </a:solidFill>
              </a:rPr>
              <a:t>산업경제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bg1"/>
                </a:solidFill>
              </a:rPr>
              <a:t>동춘동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▲</a:t>
            </a:r>
            <a:r>
              <a:rPr lang="en-US" altLang="ko-KR" sz="1400" b="1" dirty="0">
                <a:solidFill>
                  <a:schemeClr val="bg1"/>
                </a:solidFill>
              </a:rPr>
              <a:t>) : </a:t>
            </a:r>
            <a:r>
              <a:rPr lang="ko-KR" altLang="en-US" sz="1400" b="1" dirty="0">
                <a:solidFill>
                  <a:schemeClr val="bg1"/>
                </a:solidFill>
              </a:rPr>
              <a:t>많은 주거인구를 배후로 하는 근린상권 확대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옥련동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▲</a:t>
            </a:r>
            <a:r>
              <a:rPr lang="en-US" altLang="ko-KR" sz="1400" b="1" dirty="0">
                <a:solidFill>
                  <a:schemeClr val="bg1"/>
                </a:solidFill>
              </a:rPr>
              <a:t>):  </a:t>
            </a:r>
            <a:r>
              <a:rPr lang="ko-KR" altLang="en-US" sz="1400" b="1" dirty="0" err="1">
                <a:solidFill>
                  <a:schemeClr val="bg1"/>
                </a:solidFill>
              </a:rPr>
              <a:t>송도역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KTX </a:t>
            </a:r>
            <a:r>
              <a:rPr lang="ko-KR" altLang="en-US" sz="1400" b="1" dirty="0">
                <a:solidFill>
                  <a:schemeClr val="bg1"/>
                </a:solidFill>
              </a:rPr>
              <a:t>정차 및 재개발을 통한 지역 경제 활성화 도모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3. </a:t>
            </a:r>
            <a:r>
              <a:rPr lang="ko-KR" altLang="en-US" sz="1400" b="1" dirty="0">
                <a:solidFill>
                  <a:schemeClr val="bg1"/>
                </a:solidFill>
              </a:rPr>
              <a:t>물리 환경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bg1"/>
                </a:solidFill>
              </a:rPr>
              <a:t>선학동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</a:rPr>
              <a:t>▲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</a:rPr>
              <a:t>  </a:t>
            </a:r>
            <a:r>
              <a:rPr lang="en-US" altLang="ko-KR" sz="1400" b="1" dirty="0">
                <a:solidFill>
                  <a:schemeClr val="bg1"/>
                </a:solidFill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</a:rPr>
              <a:t>노후 주택 개선 사업을 통한 생활환경 개선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88C87-80B6-017F-0437-E67C7A0A2853}"/>
              </a:ext>
            </a:extLst>
          </p:cNvPr>
          <p:cNvSpPr txBox="1"/>
          <p:nvPr/>
        </p:nvSpPr>
        <p:spPr>
          <a:xfrm>
            <a:off x="900112" y="583364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세부 지표 개선 방안 </a:t>
            </a:r>
            <a:r>
              <a:rPr lang="en-US" altLang="ko-KR" sz="1600" b="0" i="0" u="none" strike="noStrike" dirty="0">
                <a:solidFill>
                  <a:srgbClr val="FFFFFF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927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3224F-8742-6669-2A53-0B52484D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ko-KR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762123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A8E3CA-72CB-1DEB-38B5-404F3E742BAD}"/>
              </a:ext>
            </a:extLst>
          </p:cNvPr>
          <p:cNvSpPr txBox="1"/>
          <p:nvPr/>
        </p:nvSpPr>
        <p:spPr>
          <a:xfrm>
            <a:off x="528637" y="643622"/>
            <a:ext cx="11134726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참고문헌</a:t>
            </a:r>
          </a:p>
          <a:p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국토교통부(2014). 도시재생전략계획 수립 가이드라인.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이소영, 오은주, 이희연(2012).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지역쇠퇴분석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재생방안. 연구보고서 2012-09(제466권). 한국지방행정연구원 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이지민, 최원. (2020). 인구주택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총조사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자료를 이용한 인구, 가구, 주택 특성과 빈집 현황 분석.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한국농공학회논문집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62(5), 1-13.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정진원, 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최민아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(2021). 지역불균형 시각에서 인천경제자유구역과 원도심과의 상호작용 분석: 인천시 중구, 연수구 및 서구를 중심으로. 도시연구, 19, 187-221.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조상운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(2015).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복합쇠퇴지수를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활용한 인천시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도시쇠퇴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특성 분석. 연구보고서 2015-21. 인천발전연구원.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한국주택토지공사(2021). ｢2021년 도시재생 종합정보체계 운영 및 유지관리 용역｣ 제안요청서.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(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hlinkClick r:id="rId2"/>
              </a:rPr>
              <a:t>https://ebid.lh.or.kr/ebid.et.tp.cmd.BidsrvcsDetailListCmd.dev?bidNum=2102540&amp;bidDegree=00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참고사이트</a:t>
            </a:r>
          </a:p>
          <a:p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호갱노노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https://hogangnono.com/apt/dHr2a (아파트 매매)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아파트봉 https://www.aptbong.com/view.php?bt=yenda&amp;dn=311708 (오피스텔)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https://www.aptbong.com/view.php?bt=yenda&amp;dn=313757 (오피스텔)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직방 https://www.zigbang.com/home/apt/danjis/79581 (아파트 전월세)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e나라지표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https://www.index.go.kr/potal/main/EachDtlPageDetail.do?idx_cd=1226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행정안전부 https://www.localdata.kr/devcenter/dataDown.do?menuNo=20001</a:t>
            </a:r>
          </a:p>
          <a:p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참고데이터</a:t>
            </a:r>
          </a:p>
          <a:p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국토교통부(2019). 「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국토교통부_쇠퇴진단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지표(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시군구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읍면동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집계구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)」. 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 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hlinkClick r:id="rId3"/>
              </a:rPr>
              <a:t>https://www.data.go.kr/data/15056978/openapi.do?recommendDataYn=Y</a:t>
            </a:r>
            <a:r>
              <a:rPr lang="ko-KR" altLang="en-US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KOSIS</a:t>
            </a:r>
            <a:endParaRPr lang="ko-KR" altLang="en-US" sz="1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978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57C55-04ED-34AB-4F5A-70B18AFB8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76587"/>
            <a:ext cx="9144000" cy="2090737"/>
          </a:xfrm>
        </p:spPr>
        <p:txBody>
          <a:bodyPr anchor="ctr">
            <a:normAutofit/>
          </a:bodyPr>
          <a:lstStyle/>
          <a:p>
            <a:r>
              <a:rPr lang="en-US" altLang="ko-KR" sz="5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Thank You !</a:t>
            </a:r>
            <a:endParaRPr lang="ko-KR" altLang="en-US" sz="5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324123-7719-CC3A-318A-3F8AD5DDC727}"/>
              </a:ext>
            </a:extLst>
          </p:cNvPr>
          <p:cNvGrpSpPr/>
          <p:nvPr/>
        </p:nvGrpSpPr>
        <p:grpSpPr>
          <a:xfrm>
            <a:off x="3697974" y="5370951"/>
            <a:ext cx="4796052" cy="468881"/>
            <a:chOff x="4507704" y="5370951"/>
            <a:chExt cx="4796052" cy="4688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34F918-8D65-E1BE-E390-FDF0B5A4E721}"/>
                </a:ext>
              </a:extLst>
            </p:cNvPr>
            <p:cNvGrpSpPr/>
            <p:nvPr/>
          </p:nvGrpSpPr>
          <p:grpSpPr>
            <a:xfrm>
              <a:off x="4507704" y="5431448"/>
              <a:ext cx="3176588" cy="328002"/>
              <a:chOff x="3852862" y="5411175"/>
              <a:chExt cx="3176588" cy="32800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6A9595C-4903-4F31-F5E8-8ABC54DAD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51" b="15784"/>
              <a:stretch/>
            </p:blipFill>
            <p:spPr>
              <a:xfrm>
                <a:off x="3852862" y="5411175"/>
                <a:ext cx="1395413" cy="32800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DF2C005-0E2C-92C6-9E42-D5D737957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642" b="9372"/>
              <a:stretch/>
            </p:blipFill>
            <p:spPr>
              <a:xfrm>
                <a:off x="5143500" y="5470710"/>
                <a:ext cx="1476375" cy="268467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6EE32FC-051D-1E70-FD21-59BF43A87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39" b="12796"/>
              <a:stretch/>
            </p:blipFill>
            <p:spPr>
              <a:xfrm>
                <a:off x="6619875" y="5411175"/>
                <a:ext cx="409575" cy="328002"/>
              </a:xfrm>
              <a:prstGeom prst="rect">
                <a:avLst/>
              </a:prstGeom>
            </p:spPr>
          </p:pic>
        </p:grp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952A1BE-C0F3-2C83-6AFC-A2DFBA30F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382" y="5370951"/>
              <a:ext cx="1476374" cy="468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667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A6EBB46-B253-0785-6591-AD3694016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2193" r="2384" b="1697"/>
          <a:stretch/>
        </p:blipFill>
        <p:spPr bwMode="auto">
          <a:xfrm>
            <a:off x="618283" y="1200313"/>
            <a:ext cx="4601417" cy="24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13EDC9B-1CAA-73D0-4BCC-30BE23B39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1951" r="2007" b="1939"/>
          <a:stretch/>
        </p:blipFill>
        <p:spPr bwMode="auto">
          <a:xfrm>
            <a:off x="2256586" y="3754338"/>
            <a:ext cx="4601416" cy="24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E3F8DD9-F3BF-17B7-A47E-EBE591F7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17501"/>
            <a:ext cx="11258549" cy="615950"/>
          </a:xfrm>
        </p:spPr>
        <p:txBody>
          <a:bodyPr/>
          <a:lstStyle/>
          <a:p>
            <a:r>
              <a:rPr lang="en-US" altLang="ko-KR" sz="4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01. </a:t>
            </a:r>
            <a:r>
              <a:rPr lang="ko-KR" altLang="en-US" sz="4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 목적 및 필요성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69854-D99C-C56B-0A02-082DFF08C092}"/>
              </a:ext>
            </a:extLst>
          </p:cNvPr>
          <p:cNvSpPr txBox="1"/>
          <p:nvPr/>
        </p:nvSpPr>
        <p:spPr>
          <a:xfrm>
            <a:off x="7200064" y="3224716"/>
            <a:ext cx="4601415" cy="318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거주인구 격자 매핑 자료를 통해 살펴보면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신도시인 송도동은 지속적인 인구 유입으로 인해 현재 행정동 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동까지 신설될 만큼 인구가 증가하고 있었으며</a:t>
            </a:r>
            <a:r>
              <a:rPr lang="en-US" altLang="ko-KR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이는 전체적으로 </a:t>
            </a:r>
            <a:r>
              <a:rPr lang="ko-KR" altLang="en-US" sz="14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인구감소 추세를 보이는 원도심과 차이가 있다는 것을 알 수 있었다</a:t>
            </a:r>
            <a:r>
              <a:rPr lang="en-US" altLang="ko-KR" sz="14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다시 말해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연수구의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원도심과 신도시 간의 불균형이 지속적으로 심화됨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에 따라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두 지역 간 </a:t>
            </a:r>
            <a:r>
              <a:rPr lang="ko-KR" altLang="en-US" sz="14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균형 발전에 대한 요구가 확대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되었다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따라서 이러한 배경을 바탕으로 연수구 원도심의 쇠퇴현황 분석을 통해 활성화 방안을 제안하고자 한다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2B0BEDA-4DFD-6324-D105-E4B10FEDE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61"/>
          <a:stretch/>
        </p:blipFill>
        <p:spPr bwMode="auto">
          <a:xfrm>
            <a:off x="5572125" y="1311440"/>
            <a:ext cx="2209800" cy="7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FFE7F2D9-CDCC-5415-E45C-F4CA93EE6383}"/>
              </a:ext>
            </a:extLst>
          </p:cNvPr>
          <p:cNvSpPr/>
          <p:nvPr/>
        </p:nvSpPr>
        <p:spPr>
          <a:xfrm>
            <a:off x="8335217" y="1896835"/>
            <a:ext cx="3018583" cy="451821"/>
          </a:xfrm>
          <a:prstGeom prst="borderCallout1">
            <a:avLst>
              <a:gd name="adj1" fmla="val -3017"/>
              <a:gd name="adj2" fmla="val 178"/>
              <a:gd name="adj3" fmla="val -84950"/>
              <a:gd name="adj4" fmla="val -28353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애니메이션을 통해 변동추이 확인 가능</a:t>
            </a: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2CC0E270-388C-4682-7737-58B9D08F5034}"/>
              </a:ext>
            </a:extLst>
          </p:cNvPr>
          <p:cNvSpPr/>
          <p:nvPr/>
        </p:nvSpPr>
        <p:spPr>
          <a:xfrm>
            <a:off x="497677" y="3890865"/>
            <a:ext cx="1416847" cy="451821"/>
          </a:xfrm>
          <a:prstGeom prst="borderCallout1">
            <a:avLst>
              <a:gd name="adj1" fmla="val 79201"/>
              <a:gd name="adj2" fmla="val 98634"/>
              <a:gd name="adj3" fmla="val 130080"/>
              <a:gd name="adj4" fmla="val 1405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송도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 신설</a:t>
            </a:r>
          </a:p>
        </p:txBody>
      </p:sp>
    </p:spTree>
    <p:extLst>
      <p:ext uri="{BB962C8B-B14F-4D97-AF65-F5344CB8AC3E}">
        <p14:creationId xmlns:p14="http://schemas.microsoft.com/office/powerpoint/2010/main" val="303748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3224F-8742-6669-2A53-0B52484D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950" y="3133725"/>
            <a:ext cx="6896101" cy="1292225"/>
          </a:xfrm>
        </p:spPr>
        <p:txBody>
          <a:bodyPr anchor="ctr"/>
          <a:lstStyle/>
          <a:p>
            <a:pPr algn="ctr"/>
            <a:r>
              <a:rPr lang="en-US" altLang="ko-KR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02. </a:t>
            </a:r>
            <a:r>
              <a:rPr lang="ko-KR" altLang="en-US" sz="4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탐색적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8236B-C483-64D5-4039-463555EB3081}"/>
              </a:ext>
            </a:extLst>
          </p:cNvPr>
          <p:cNvSpPr txBox="1"/>
          <p:nvPr/>
        </p:nvSpPr>
        <p:spPr>
          <a:xfrm>
            <a:off x="631031" y="4744135"/>
            <a:ext cx="10929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* 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탐색적 분석 및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복합쇠퇴지수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분석에 관한 자세한 내용은 별첨한 상세분석보고서를 참고하여 주시기 바랍니다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40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CEE1039-AA41-8232-61AB-AA3CBD7DC1CD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49782997"/>
              </p:ext>
            </p:extLst>
          </p:nvPr>
        </p:nvGraphicFramePr>
        <p:xfrm>
          <a:off x="618836" y="1485900"/>
          <a:ext cx="7677439" cy="44577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9212">
                  <a:extLst>
                    <a:ext uri="{9D8B030D-6E8A-4147-A177-3AD203B41FA5}">
                      <a16:colId xmlns:a16="http://schemas.microsoft.com/office/drawing/2014/main" val="4129008843"/>
                    </a:ext>
                  </a:extLst>
                </a:gridCol>
                <a:gridCol w="2521786">
                  <a:extLst>
                    <a:ext uri="{9D8B030D-6E8A-4147-A177-3AD203B41FA5}">
                      <a16:colId xmlns:a16="http://schemas.microsoft.com/office/drawing/2014/main" val="4060645805"/>
                    </a:ext>
                  </a:extLst>
                </a:gridCol>
                <a:gridCol w="1550414">
                  <a:extLst>
                    <a:ext uri="{9D8B030D-6E8A-4147-A177-3AD203B41FA5}">
                      <a16:colId xmlns:a16="http://schemas.microsoft.com/office/drawing/2014/main" val="4164685602"/>
                    </a:ext>
                  </a:extLst>
                </a:gridCol>
                <a:gridCol w="1896027">
                  <a:extLst>
                    <a:ext uri="{9D8B030D-6E8A-4147-A177-3AD203B41FA5}">
                      <a16:colId xmlns:a16="http://schemas.microsoft.com/office/drawing/2014/main" val="349087025"/>
                    </a:ext>
                  </a:extLst>
                </a:gridCol>
              </a:tblGrid>
              <a:tr h="4105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목록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활용 기간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관련 변수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582326"/>
                  </a:ext>
                </a:extLst>
              </a:tr>
              <a:tr h="413984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연수구민의 관점</a:t>
                      </a:r>
                      <a:endParaRPr lang="ko-KR" altLang="en-US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8_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고충민원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격자매핑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.xlsx 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2014 – 2022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center</a:t>
                      </a:r>
                    </a:p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tot_cnt</a:t>
                      </a:r>
                      <a:endParaRPr lang="en-US" altLang="ko-KR" sz="1100" b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total_youth_pop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total_adult_pop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total_senior_pop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youth_rate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adult_rate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senior_rate</a:t>
                      </a:r>
                      <a:endParaRPr lang="en-US" altLang="ko-KR" sz="1100" b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1p_rate</a:t>
                      </a: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school_nm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cnt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 </a:t>
                      </a: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old_cnt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purpose_cnt</a:t>
                      </a:r>
                      <a:endParaRPr 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close_cnt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open_cnt</a:t>
                      </a:r>
                      <a:endParaRPr lang="en-US" altLang="ko-KR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315401"/>
                  </a:ext>
                </a:extLst>
              </a:tr>
              <a:tr h="413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민원현황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격자매핑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2012 - 2022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258070"/>
                  </a:ext>
                </a:extLst>
              </a:tr>
              <a:tr h="413984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인구 </a:t>
                      </a:r>
                      <a:r>
                        <a:rPr lang="en-US" altLang="ko-KR" sz="1100" b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· </a:t>
                      </a: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사회적 현황</a:t>
                      </a:r>
                      <a:endParaRPr lang="ko-KR" altLang="en-US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독거노인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2018 – 2021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tot_cnt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5076"/>
                  </a:ext>
                </a:extLst>
              </a:tr>
              <a:tr h="966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성연령별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주민등록인구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total_youth_pop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total_adult_pop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total_senior_pop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youth_rate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adult_rate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senior_rate</a:t>
                      </a:r>
                      <a:endParaRPr lang="en-US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97508"/>
                  </a:ext>
                </a:extLst>
              </a:tr>
              <a:tr h="413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세대원수별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세대수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.xlsx 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1p_rate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16421"/>
                  </a:ext>
                </a:extLst>
              </a:tr>
              <a:tr h="413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12_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학교현황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2019 – 2021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school_nm</a:t>
                      </a:r>
                      <a:r>
                        <a:rPr lang="en-US" altLang="ko-KR" sz="9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cnt</a:t>
                      </a:r>
                      <a:r>
                        <a:rPr lang="en-US" altLang="ko-KR" sz="9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25167"/>
                  </a:ext>
                </a:extLst>
              </a:tr>
              <a:tr h="505600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상권현황</a:t>
                      </a:r>
                      <a:endParaRPr lang="ko-KR" altLang="en-US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건축물대장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표제부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.xlsx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2022 </a:t>
                      </a:r>
                      <a:r>
                        <a:rPr lang="ko-KR" altLang="en-US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기준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old_cnt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purpose_cnt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22343"/>
                  </a:ext>
                </a:extLst>
              </a:tr>
              <a:tr h="5056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11_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상권정보</a:t>
                      </a:r>
                      <a:r>
                        <a:rPr lang="en-US" altLang="ko-KR" sz="1100" b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.csv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2018 - 2021</a:t>
                      </a:r>
                      <a:endParaRPr lang="ko-KR" altLang="en-US" sz="11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close_cnt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open_cnt</a:t>
                      </a:r>
                      <a:endParaRPr lang="en-US" altLang="ko-KR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휴먼모음T" panose="02030504000101010101" pitchFamily="18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37916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80EE6F-78FA-3642-B4B4-0DEEBEBBC6CE}"/>
              </a:ext>
            </a:extLst>
          </p:cNvPr>
          <p:cNvSpPr/>
          <p:nvPr/>
        </p:nvSpPr>
        <p:spPr>
          <a:xfrm>
            <a:off x="8668037" y="1617230"/>
            <a:ext cx="3057236" cy="432637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연수구민의 관점 분석 및 인구의 생애주기별 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변수 </a:t>
            </a: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및 상권현황 변수 관련 사항 보고서 첨부</a:t>
            </a:r>
            <a:endParaRPr lang="en-US" altLang="ko-KR" sz="1100" b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인구 수 데이터 중</a:t>
            </a:r>
            <a:r>
              <a:rPr lang="en-US" altLang="ko-KR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주민등록인구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세대 수 데이터는 </a:t>
            </a: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매년 말 월</a:t>
            </a:r>
            <a:r>
              <a:rPr lang="en-US" altLang="ko-KR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(12</a:t>
            </a: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월</a:t>
            </a:r>
            <a:r>
              <a:rPr lang="en-US" altLang="ko-KR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을 기준으로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b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사용</a:t>
            </a:r>
            <a:endParaRPr lang="en-US" altLang="ko-KR" sz="1100" b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날짜 관련 변수는 연도만 나타내도록 수정 및 </a:t>
            </a:r>
            <a:r>
              <a:rPr lang="ko-KR" altLang="en-US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법정동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별 비교에 필요로 하지 않은 값 제거 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(ex. 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학교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건축물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상권 명칭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등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1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tableau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r>
              <a:rPr lang="en-US" altLang="ko-KR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emd_nm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base_date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기준으로 결합 및 산출식을 활용하여 기타 비율 계산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3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921A4C7-9CC4-612C-3A5C-85D92F6BC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761577"/>
              </p:ext>
            </p:extLst>
          </p:nvPr>
        </p:nvGraphicFramePr>
        <p:xfrm>
          <a:off x="561977" y="1514475"/>
          <a:ext cx="7935478" cy="44577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4250">
                  <a:extLst>
                    <a:ext uri="{9D8B030D-6E8A-4147-A177-3AD203B41FA5}">
                      <a16:colId xmlns:a16="http://schemas.microsoft.com/office/drawing/2014/main" val="574723434"/>
                    </a:ext>
                  </a:extLst>
                </a:gridCol>
                <a:gridCol w="2576582">
                  <a:extLst>
                    <a:ext uri="{9D8B030D-6E8A-4147-A177-3AD203B41FA5}">
                      <a16:colId xmlns:a16="http://schemas.microsoft.com/office/drawing/2014/main" val="696247608"/>
                    </a:ext>
                  </a:extLst>
                </a:gridCol>
                <a:gridCol w="1640731">
                  <a:extLst>
                    <a:ext uri="{9D8B030D-6E8A-4147-A177-3AD203B41FA5}">
                      <a16:colId xmlns:a16="http://schemas.microsoft.com/office/drawing/2014/main" val="884455256"/>
                    </a:ext>
                  </a:extLst>
                </a:gridCol>
                <a:gridCol w="1993915">
                  <a:extLst>
                    <a:ext uri="{9D8B030D-6E8A-4147-A177-3AD203B41FA5}">
                      <a16:colId xmlns:a16="http://schemas.microsoft.com/office/drawing/2014/main" val="732614281"/>
                    </a:ext>
                  </a:extLst>
                </a:gridCol>
              </a:tblGrid>
              <a:tr h="4295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부문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원본 데이터명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활용 기간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중요 변수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162062"/>
                  </a:ext>
                </a:extLst>
              </a:tr>
              <a:tr h="529113">
                <a:tc rowSpan="8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부동산 거래 현황</a:t>
                      </a:r>
                      <a:endParaRPr lang="ko-KR" altLang="en-US" sz="1100" b="1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아파트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매매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2018 - 2021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bld_type</a:t>
                      </a: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right_type</a:t>
                      </a:r>
                      <a:endParaRPr lang="en-US" altLang="ko-KR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deposit_per_area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deposit</a:t>
                      </a: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m_rent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lot_purpose</a:t>
                      </a:r>
                      <a:endParaRPr lang="ko-KR" altLang="en-US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use_area</a:t>
                      </a:r>
                      <a:endParaRPr lang="en-US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price_per_area</a:t>
                      </a:r>
                      <a:endParaRPr lang="en-US" altLang="ko-KR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exclusive_area</a:t>
                      </a:r>
                      <a:endParaRPr lang="en-US" altLang="ko-KR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cnstr_year</a:t>
                      </a:r>
                      <a:endParaRPr lang="en-US" altLang="ko-KR" sz="11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floor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95921"/>
                  </a:ext>
                </a:extLst>
              </a:tr>
              <a:tr h="529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연립다세대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매매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416661"/>
                  </a:ext>
                </a:extLst>
              </a:tr>
              <a:tr h="529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오피스텔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매매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02156"/>
                  </a:ext>
                </a:extLst>
              </a:tr>
              <a:tr h="4295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분양입주권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right_type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359128"/>
                  </a:ext>
                </a:extLst>
              </a:tr>
              <a:tr h="529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아파트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전월세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deposit_per_area</a:t>
                      </a:r>
                      <a:endParaRPr lang="ko-KR" altLang="en-US" sz="9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deposit</a:t>
                      </a: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m_rent</a:t>
                      </a:r>
                      <a:endParaRPr lang="ko-KR" altLang="en-US" sz="9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637493"/>
                  </a:ext>
                </a:extLst>
              </a:tr>
              <a:tr h="529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연립다세대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전월세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60179"/>
                  </a:ext>
                </a:extLst>
              </a:tr>
              <a:tr h="529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오피스텔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전월세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009179"/>
                  </a:ext>
                </a:extLst>
              </a:tr>
              <a:tr h="4239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연수구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토지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_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실거래가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.xlsx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lot_purpose</a:t>
                      </a:r>
                      <a:endParaRPr lang="ko-KR" altLang="en-US" sz="900" b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use_area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212265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D26FDC-B18D-4A56-11AF-9C71390BCEAF}"/>
              </a:ext>
            </a:extLst>
          </p:cNvPr>
          <p:cNvSpPr/>
          <p:nvPr/>
        </p:nvSpPr>
        <p:spPr>
          <a:xfrm>
            <a:off x="8794459" y="2705100"/>
            <a:ext cx="2835564" cy="326707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변수명의 </a:t>
            </a:r>
            <a:r>
              <a:rPr lang="en-US" altLang="ko-KR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per_are</a:t>
            </a:r>
            <a:r>
              <a:rPr lang="en-US" altLang="ko-KR" sz="11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</a:t>
            </a:r>
            <a:r>
              <a:rPr lang="ko-KR" altLang="en-US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는 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1㎡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당 가격을 의미함</a:t>
            </a:r>
            <a:endParaRPr lang="en-US" altLang="ko-KR" sz="1100" b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법정동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별 비교에 필요로 하지 않은 값 제거 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(ex.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번지 수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도로명 주소 등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100" b="0" i="0" u="none" strike="noStrike" dirty="0">
              <a:solidFill>
                <a:schemeClr val="tx1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tableau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에서 </a:t>
            </a:r>
            <a:r>
              <a:rPr lang="en-US" altLang="ko-KR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end_nm</a:t>
            </a:r>
            <a:r>
              <a: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b="0" i="0" u="none" strike="noStrike" dirty="0" err="1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base_date</a:t>
            </a:r>
            <a:r>
              <a:rPr lang="en-US" altLang="ko-KR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b="0" i="0" u="none" strike="noStrike" dirty="0">
                <a:solidFill>
                  <a:schemeClr val="tx1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기준으로 결합 및 산출식을 활용하여 기타 비율 계산</a:t>
            </a:r>
            <a:endParaRPr lang="ko-KR" altLang="en-US" sz="11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55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D79D1DA-164D-4329-A027-EEF4CB36A6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90574" y="1118028"/>
            <a:ext cx="10677527" cy="5301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AE08C4-D3F3-39DA-8253-79ED006E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활용 데이터 및 흐름도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60529CC-8F5C-3F4F-25B8-7857C2AE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4" y="1302605"/>
            <a:ext cx="9544051" cy="25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101250-9505-261C-E38F-646D2A4AE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4" y="4313592"/>
            <a:ext cx="6524625" cy="190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977FCF6-DC53-4711-C3C1-7C42E0729C9F}"/>
              </a:ext>
            </a:extLst>
          </p:cNvPr>
          <p:cNvSpPr txBox="1">
            <a:spLocks/>
          </p:cNvSpPr>
          <p:nvPr/>
        </p:nvSpPr>
        <p:spPr>
          <a:xfrm>
            <a:off x="1106706" y="1362076"/>
            <a:ext cx="2922369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인구</a:t>
            </a:r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·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사회적 현황 및</a:t>
            </a:r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상권현황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C9CCEBF-313F-9A8A-43E2-9F0973628518}"/>
              </a:ext>
            </a:extLst>
          </p:cNvPr>
          <p:cNvSpPr txBox="1">
            <a:spLocks/>
          </p:cNvSpPr>
          <p:nvPr/>
        </p:nvSpPr>
        <p:spPr>
          <a:xfrm>
            <a:off x="1106706" y="4313592"/>
            <a:ext cx="2922369" cy="4503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j-cs"/>
              </a:defRPr>
            </a:lvl1pPr>
          </a:lstStyle>
          <a:p>
            <a:r>
              <a:rPr lang="en-US" altLang="ko-KR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1500" dirty="0">
                <a:solidFill>
                  <a:schemeClr val="bg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부동산 거래 현황</a:t>
            </a:r>
          </a:p>
        </p:txBody>
      </p:sp>
    </p:spTree>
    <p:extLst>
      <p:ext uri="{BB962C8B-B14F-4D97-AF65-F5344CB8AC3E}">
        <p14:creationId xmlns:p14="http://schemas.microsoft.com/office/powerpoint/2010/main" val="3101130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3453</Words>
  <Application>Microsoft Office PowerPoint</Application>
  <PresentationFormat>와이드스크린</PresentationFormat>
  <Paragraphs>518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경기천년제목 Bold</vt:lpstr>
      <vt:lpstr>경기천년제목 Light</vt:lpstr>
      <vt:lpstr>맑은 고딕</vt:lpstr>
      <vt:lpstr>휴먼모음T</vt:lpstr>
      <vt:lpstr>Arial</vt:lpstr>
      <vt:lpstr>Wingdings</vt:lpstr>
      <vt:lpstr>Office 테마</vt:lpstr>
      <vt:lpstr>연수구 원도심 활성화를 위한  쇠퇴현황 시각화 분석</vt:lpstr>
      <vt:lpstr>목차</vt:lpstr>
      <vt:lpstr>01. 분석 개요</vt:lpstr>
      <vt:lpstr>01. 분석 배경</vt:lpstr>
      <vt:lpstr>01. 분석 목적 및 필요성</vt:lpstr>
      <vt:lpstr>02. 탐색적 분석</vt:lpstr>
      <vt:lpstr>1. 활용 데이터 및 흐름도</vt:lpstr>
      <vt:lpstr>1. 활용 데이터 및 흐름도</vt:lpstr>
      <vt:lpstr>1. 활용 데이터 및 흐름도</vt:lpstr>
      <vt:lpstr>2. 인구·사회적 현황 : 주민등록인구</vt:lpstr>
      <vt:lpstr>2. 인구·사회적 현황 : 주민등록인구</vt:lpstr>
      <vt:lpstr>2. 인구·사회적 현황 : 세대 수 및 독거노인 수</vt:lpstr>
      <vt:lpstr>3. 상권 현황</vt:lpstr>
      <vt:lpstr>4. 부동산 거래 현황 : 주택 매매</vt:lpstr>
      <vt:lpstr>4. 부동산 거래 현황 : 주택 매매</vt:lpstr>
      <vt:lpstr>4. 부동산 거래 현황 : 토지 매매</vt:lpstr>
      <vt:lpstr>4. 부동산 거래 현황 : 토지 매매</vt:lpstr>
      <vt:lpstr>03. 복합쇠퇴지수</vt:lpstr>
      <vt:lpstr>1. 활용 데이터 및 흐름도</vt:lpstr>
      <vt:lpstr>1. 활용 데이터 및 흐름도</vt:lpstr>
      <vt:lpstr>2. 쇠퇴지표 : 개요</vt:lpstr>
      <vt:lpstr>2. 부문별 쇠퇴지표 구성 및 산출 식</vt:lpstr>
      <vt:lpstr>3. 쇠퇴지표 : 인구사회_인구 증감률</vt:lpstr>
      <vt:lpstr>3. 쇠퇴지표 : 인구사회_노령화지수</vt:lpstr>
      <vt:lpstr>3. 쇠퇴지표 : 인구사회_천명당 기초생활수급자수 </vt:lpstr>
      <vt:lpstr>3. 쇠퇴지표 : 산업경제_총종사자 증감률 (5년간)</vt:lpstr>
      <vt:lpstr>3. 쇠퇴지표 : 산업경제_총사업체 증감률 (5년간)  </vt:lpstr>
      <vt:lpstr>3. 쇠퇴지표 : 산업경제_제조업체 증감률 (5년간)</vt:lpstr>
      <vt:lpstr>3. 쇠퇴지표 : 산업경제_도소매업체 증감률 (5년간)</vt:lpstr>
      <vt:lpstr>3. 쇠퇴지표 : 산업경제_천명당 종사자수</vt:lpstr>
      <vt:lpstr>3. 쇠퇴지표 : 산업경제_고차산업종사자 비율</vt:lpstr>
      <vt:lpstr>3. 쇠퇴지표 : 물리환경_노후주택 비율</vt:lpstr>
      <vt:lpstr>3. 쇠퇴지표 : 물리환경_신규주택 비율</vt:lpstr>
      <vt:lpstr>3. 쇠퇴지표 : 물리환경_부동산 공시지가</vt:lpstr>
      <vt:lpstr>4. 복합쇠퇴지수 : 개요 </vt:lpstr>
      <vt:lpstr>4. 복합쇠퇴지수 : 산출 과정</vt:lpstr>
      <vt:lpstr>4. 복합쇠퇴지수 : 산출 과정</vt:lpstr>
      <vt:lpstr>4. 복합쇠퇴지수 : 산출 과정</vt:lpstr>
      <vt:lpstr>4. 복합쇠퇴지수 : 시각화</vt:lpstr>
      <vt:lpstr>4. 복합쇠퇴지수 : 시각화</vt:lpstr>
      <vt:lpstr>4. 복합쇠퇴지수 : 부문별 결과</vt:lpstr>
      <vt:lpstr>4. 복합쇠퇴지수 : 종합 결과</vt:lpstr>
      <vt:lpstr>4. 결론 및 시사점</vt:lpstr>
      <vt:lpstr>4-1. 결과 요약</vt:lpstr>
      <vt:lpstr>4-2. 원도심 활성화 방안</vt:lpstr>
      <vt:lpstr>5. 참고자료</vt:lpstr>
      <vt:lpstr>PowerPoint 프레젠테이션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연수구 원도심 활성화를 위한  쇠퇴현황 시각화 분석</dc:title>
  <dc:creator>홍성민</dc:creator>
  <cp:lastModifiedBy>홍성민</cp:lastModifiedBy>
  <cp:revision>25</cp:revision>
  <dcterms:created xsi:type="dcterms:W3CDTF">2022-09-29T12:10:53Z</dcterms:created>
  <dcterms:modified xsi:type="dcterms:W3CDTF">2022-09-30T08:45:49Z</dcterms:modified>
</cp:coreProperties>
</file>